
<file path=[Content_Types].xml><?xml version="1.0" encoding="utf-8"?>
<Types xmlns="http://schemas.openxmlformats.org/package/2006/content-types">
  <Default Extension="png" ContentType="image/png"/>
  <Default Extension="mp3" ContentType="audio/unknown"/>
  <Default Extension="jpeg" ContentType="image/jpeg"/>
  <Default Extension="emf" ContentType="image/x-emf"/>
  <Default Extension="rels" ContentType="application/vnd.openxmlformats-package.relationships+xml"/>
  <Default Extension="xml" ContentType="application/xml"/>
  <Default Extension="gif" ContentType="image/g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microsoft.com/office/2006/relationships/ui/userCustomization" Target="userCustomization/customUI.xml"/><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3"/>
  </p:notesMasterIdLst>
  <p:handoutMasterIdLst>
    <p:handoutMasterId r:id="rId94"/>
  </p:handoutMasterIdLst>
  <p:sldIdLst>
    <p:sldId id="317" r:id="rId2"/>
    <p:sldId id="319" r:id="rId3"/>
    <p:sldId id="257" r:id="rId4"/>
    <p:sldId id="311" r:id="rId5"/>
    <p:sldId id="449" r:id="rId6"/>
    <p:sldId id="450" r:id="rId7"/>
    <p:sldId id="468" r:id="rId8"/>
    <p:sldId id="469" r:id="rId9"/>
    <p:sldId id="464" r:id="rId10"/>
    <p:sldId id="543" r:id="rId11"/>
    <p:sldId id="434" r:id="rId12"/>
    <p:sldId id="435" r:id="rId13"/>
    <p:sldId id="438" r:id="rId14"/>
    <p:sldId id="446" r:id="rId15"/>
    <p:sldId id="443" r:id="rId16"/>
    <p:sldId id="452" r:id="rId17"/>
    <p:sldId id="476" r:id="rId18"/>
    <p:sldId id="447" r:id="rId19"/>
    <p:sldId id="478" r:id="rId20"/>
    <p:sldId id="479" r:id="rId21"/>
    <p:sldId id="477" r:id="rId22"/>
    <p:sldId id="481" r:id="rId23"/>
    <p:sldId id="480" r:id="rId24"/>
    <p:sldId id="453" r:id="rId25"/>
    <p:sldId id="484" r:id="rId26"/>
    <p:sldId id="489" r:id="rId27"/>
    <p:sldId id="485" r:id="rId28"/>
    <p:sldId id="458" r:id="rId29"/>
    <p:sldId id="454" r:id="rId30"/>
    <p:sldId id="457" r:id="rId31"/>
    <p:sldId id="462" r:id="rId32"/>
    <p:sldId id="466" r:id="rId33"/>
    <p:sldId id="495" r:id="rId34"/>
    <p:sldId id="494" r:id="rId35"/>
    <p:sldId id="493" r:id="rId36"/>
    <p:sldId id="492" r:id="rId37"/>
    <p:sldId id="491" r:id="rId38"/>
    <p:sldId id="490" r:id="rId39"/>
    <p:sldId id="540" r:id="rId40"/>
    <p:sldId id="539" r:id="rId41"/>
    <p:sldId id="456" r:id="rId42"/>
    <p:sldId id="497" r:id="rId43"/>
    <p:sldId id="487" r:id="rId44"/>
    <p:sldId id="537" r:id="rId45"/>
    <p:sldId id="488" r:id="rId46"/>
    <p:sldId id="542" r:id="rId47"/>
    <p:sldId id="522" r:id="rId48"/>
    <p:sldId id="486" r:id="rId49"/>
    <p:sldId id="538" r:id="rId50"/>
    <p:sldId id="499" r:id="rId51"/>
    <p:sldId id="500" r:id="rId52"/>
    <p:sldId id="502" r:id="rId53"/>
    <p:sldId id="501" r:id="rId54"/>
    <p:sldId id="503" r:id="rId55"/>
    <p:sldId id="504" r:id="rId56"/>
    <p:sldId id="506" r:id="rId57"/>
    <p:sldId id="505" r:id="rId58"/>
    <p:sldId id="524" r:id="rId59"/>
    <p:sldId id="517" r:id="rId60"/>
    <p:sldId id="518" r:id="rId61"/>
    <p:sldId id="545" r:id="rId62"/>
    <p:sldId id="547" r:id="rId63"/>
    <p:sldId id="515" r:id="rId64"/>
    <p:sldId id="516" r:id="rId65"/>
    <p:sldId id="529" r:id="rId66"/>
    <p:sldId id="534" r:id="rId67"/>
    <p:sldId id="530" r:id="rId68"/>
    <p:sldId id="546" r:id="rId69"/>
    <p:sldId id="531" r:id="rId70"/>
    <p:sldId id="532" r:id="rId71"/>
    <p:sldId id="533" r:id="rId72"/>
    <p:sldId id="528" r:id="rId73"/>
    <p:sldId id="507" r:id="rId74"/>
    <p:sldId id="508" r:id="rId75"/>
    <p:sldId id="509" r:id="rId76"/>
    <p:sldId id="380" r:id="rId77"/>
    <p:sldId id="389" r:id="rId78"/>
    <p:sldId id="511" r:id="rId79"/>
    <p:sldId id="527" r:id="rId80"/>
    <p:sldId id="392" r:id="rId81"/>
    <p:sldId id="512" r:id="rId82"/>
    <p:sldId id="393" r:id="rId83"/>
    <p:sldId id="394" r:id="rId84"/>
    <p:sldId id="395" r:id="rId85"/>
    <p:sldId id="396" r:id="rId86"/>
    <p:sldId id="381" r:id="rId87"/>
    <p:sldId id="383" r:id="rId88"/>
    <p:sldId id="267" r:id="rId89"/>
    <p:sldId id="306" r:id="rId90"/>
    <p:sldId id="307" r:id="rId91"/>
    <p:sldId id="268"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00"/>
    <a:srgbClr val="00CC00"/>
    <a:srgbClr val="FFFF00"/>
    <a:srgbClr val="0033CC"/>
    <a:srgbClr val="FF9900"/>
    <a:srgbClr val="66CCFF"/>
    <a:srgbClr val="99FF66"/>
    <a:srgbClr val="292929"/>
    <a:srgbClr val="133563"/>
    <a:srgbClr val="1637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68" autoAdjust="0"/>
    <p:restoredTop sz="94097" autoAdjust="0"/>
  </p:normalViewPr>
  <p:slideViewPr>
    <p:cSldViewPr snapToGrid="0" snapToObjects="1">
      <p:cViewPr>
        <p:scale>
          <a:sx n="66" d="100"/>
          <a:sy n="66" d="100"/>
        </p:scale>
        <p:origin x="-504" y="-16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8256"/>
    </p:cViewPr>
  </p:sorterViewPr>
  <p:notesViewPr>
    <p:cSldViewPr snapToGrid="0" snapToObjects="1">
      <p:cViewPr varScale="1">
        <p:scale>
          <a:sx n="55" d="100"/>
          <a:sy n="55" d="100"/>
        </p:scale>
        <p:origin x="-290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D80F74-EBEE-48E2-9AF7-F07CB886F48F}" type="datetimeFigureOut">
              <a:rPr lang="en-US" smtClean="0"/>
              <a:t>4/5/2019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9139FF-ADA4-47AA-9DF4-0CDD3CDC22F2}" type="slidenum">
              <a:rPr lang="en-US" smtClean="0"/>
              <a:t>‹#›</a:t>
            </a:fld>
            <a:endParaRPr lang="en-US"/>
          </a:p>
        </p:txBody>
      </p:sp>
    </p:spTree>
    <p:extLst>
      <p:ext uri="{BB962C8B-B14F-4D97-AF65-F5344CB8AC3E}">
        <p14:creationId xmlns:p14="http://schemas.microsoft.com/office/powerpoint/2010/main" val="28043745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1513D3-E0EF-4070-A224-D4F5AB8800BA}" type="datetimeFigureOut">
              <a:rPr lang="en-US" smtClean="0"/>
              <a:t>4/5/2019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4F2920-D26F-4BB9-B665-82BB5CE37D07}" type="slidenum">
              <a:rPr lang="en-US" smtClean="0"/>
              <a:t>‹#›</a:t>
            </a:fld>
            <a:endParaRPr lang="en-US"/>
          </a:p>
        </p:txBody>
      </p:sp>
    </p:spTree>
    <p:extLst>
      <p:ext uri="{BB962C8B-B14F-4D97-AF65-F5344CB8AC3E}">
        <p14:creationId xmlns:p14="http://schemas.microsoft.com/office/powerpoint/2010/main" val="3734990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4F2920-D26F-4BB9-B665-82BB5CE37D07}" type="slidenum">
              <a:rPr lang="en-US" smtClean="0"/>
              <a:t>3</a:t>
            </a:fld>
            <a:endParaRPr lang="en-US"/>
          </a:p>
        </p:txBody>
      </p:sp>
    </p:spTree>
    <p:extLst>
      <p:ext uri="{BB962C8B-B14F-4D97-AF65-F5344CB8AC3E}">
        <p14:creationId xmlns:p14="http://schemas.microsoft.com/office/powerpoint/2010/main" val="400852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4F2920-D26F-4BB9-B665-82BB5CE37D07}" type="slidenum">
              <a:rPr lang="en-US" smtClean="0"/>
              <a:t>51</a:t>
            </a:fld>
            <a:endParaRPr lang="en-US"/>
          </a:p>
        </p:txBody>
      </p:sp>
    </p:spTree>
    <p:extLst>
      <p:ext uri="{BB962C8B-B14F-4D97-AF65-F5344CB8AC3E}">
        <p14:creationId xmlns:p14="http://schemas.microsoft.com/office/powerpoint/2010/main" val="357326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4F2920-D26F-4BB9-B665-82BB5CE37D07}" type="slidenum">
              <a:rPr lang="en-US" smtClean="0"/>
              <a:t>64</a:t>
            </a:fld>
            <a:endParaRPr lang="en-US"/>
          </a:p>
        </p:txBody>
      </p:sp>
    </p:spTree>
    <p:extLst>
      <p:ext uri="{BB962C8B-B14F-4D97-AF65-F5344CB8AC3E}">
        <p14:creationId xmlns:p14="http://schemas.microsoft.com/office/powerpoint/2010/main" val="1611954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ssion Title Slide">
    <p:spTree>
      <p:nvGrpSpPr>
        <p:cNvPr id="1" name=""/>
        <p:cNvGrpSpPr/>
        <p:nvPr/>
      </p:nvGrpSpPr>
      <p:grpSpPr>
        <a:xfrm>
          <a:off x="0" y="0"/>
          <a:ext cx="0" cy="0"/>
          <a:chOff x="0" y="0"/>
          <a:chExt cx="0" cy="0"/>
        </a:xfrm>
      </p:grpSpPr>
      <p:pic>
        <p:nvPicPr>
          <p:cNvPr id="11" name="Picture 10"/>
          <p:cNvPicPr>
            <a:picLocks/>
          </p:cNvPicPr>
          <p:nvPr userDrawn="1"/>
        </p:nvPicPr>
        <p:blipFill rotWithShape="1">
          <a:blip r:embed="rId2" cstate="print">
            <a:extLst>
              <a:ext uri="{28A0092B-C50C-407E-A947-70E740481C1C}">
                <a14:useLocalDpi xmlns:a14="http://schemas.microsoft.com/office/drawing/2010/main"/>
              </a:ext>
            </a:extLst>
          </a:blip>
          <a:srcRect/>
          <a:stretch/>
        </p:blipFill>
        <p:spPr>
          <a:xfrm>
            <a:off x="1" y="2137893"/>
            <a:ext cx="9144000" cy="3657600"/>
          </a:xfrm>
          <a:prstGeom prst="rect">
            <a:avLst/>
          </a:prstGeom>
        </p:spPr>
      </p:pic>
      <p:sp>
        <p:nvSpPr>
          <p:cNvPr id="3" name="Subtitle 2"/>
          <p:cNvSpPr>
            <a:spLocks noGrp="1"/>
          </p:cNvSpPr>
          <p:nvPr>
            <p:ph type="subTitle" idx="1" hasCustomPrompt="1"/>
          </p:nvPr>
        </p:nvSpPr>
        <p:spPr>
          <a:xfrm>
            <a:off x="458408" y="2435380"/>
            <a:ext cx="8203153" cy="1752600"/>
          </a:xfrm>
          <a:noFill/>
        </p:spPr>
        <p:txBody>
          <a:bodyPr lIns="0" rIns="0">
            <a:normAutofit/>
          </a:bodyPr>
          <a:lstStyle>
            <a:lvl1pPr marL="0" marR="0" indent="0" algn="l" defTabSz="457200" rtl="0" eaLnBrk="1" fontAlgn="auto" latinLnBrk="0" hangingPunct="1">
              <a:lnSpc>
                <a:spcPct val="100000"/>
              </a:lnSpc>
              <a:spcBef>
                <a:spcPct val="20000"/>
              </a:spcBef>
              <a:spcAft>
                <a:spcPts val="0"/>
              </a:spcAft>
              <a:buClr>
                <a:schemeClr val="accent2">
                  <a:lumMod val="75000"/>
                </a:schemeClr>
              </a:buClr>
              <a:buSzTx/>
              <a:buFont typeface="Wingdings" pitchFamily="2" charset="2"/>
              <a:buNone/>
              <a:tabLst/>
              <a:defRPr sz="3200" baseline="0">
                <a:ln w="3175">
                  <a:solidFill>
                    <a:srgbClr val="0033CC"/>
                  </a:solidFill>
                </a:ln>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Put Session Subtitle Here and Include the Presenter’s Name on a separate line</a:t>
            </a:r>
            <a:endParaRPr lang="en-US" dirty="0"/>
          </a:p>
        </p:txBody>
      </p:sp>
      <p:sp>
        <p:nvSpPr>
          <p:cNvPr id="6" name="Rectangle 5"/>
          <p:cNvSpPr/>
          <p:nvPr userDrawn="1"/>
        </p:nvSpPr>
        <p:spPr>
          <a:xfrm>
            <a:off x="1" y="0"/>
            <a:ext cx="9144000" cy="2150771"/>
          </a:xfrm>
          <a:prstGeom prst="rect">
            <a:avLst/>
          </a:prstGeom>
          <a:solidFill>
            <a:schemeClr val="bg1"/>
          </a:solidFill>
          <a:ln>
            <a:solidFill>
              <a:srgbClr val="13356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8408" y="516685"/>
            <a:ext cx="8203153" cy="1470025"/>
          </a:xfrm>
        </p:spPr>
        <p:txBody>
          <a:bodyPr lIns="0" rIns="0" anchor="b">
            <a:normAutofit/>
          </a:bodyPr>
          <a:lstStyle>
            <a:lvl1pPr algn="l">
              <a:defRPr sz="4000" baseline="0">
                <a:solidFill>
                  <a:schemeClr val="accent1"/>
                </a:solidFill>
                <a:latin typeface="Arial Black" pitchFamily="34" charset="0"/>
              </a:defRPr>
            </a:lvl1pPr>
          </a:lstStyle>
          <a:p>
            <a:r>
              <a:rPr lang="en-US" dirty="0" smtClean="0"/>
              <a:t>Put </a:t>
            </a:r>
            <a:r>
              <a:rPr lang="en-US" dirty="0" smtClean="0">
                <a:solidFill>
                  <a:srgbClr val="163764"/>
                </a:solidFill>
              </a:rPr>
              <a:t>Session</a:t>
            </a:r>
            <a:r>
              <a:rPr lang="en-US" dirty="0" smtClean="0"/>
              <a:t> Title Here</a:t>
            </a:r>
            <a:endParaRPr lang="en-US" dirty="0"/>
          </a:p>
        </p:txBody>
      </p:sp>
      <p:sp>
        <p:nvSpPr>
          <p:cNvPr id="10" name="Rectangle 9"/>
          <p:cNvSpPr/>
          <p:nvPr userDrawn="1"/>
        </p:nvSpPr>
        <p:spPr>
          <a:xfrm>
            <a:off x="0" y="5782614"/>
            <a:ext cx="9144000" cy="107538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8408" y="6085253"/>
            <a:ext cx="1471961" cy="548640"/>
          </a:xfrm>
          <a:prstGeom prst="rect">
            <a:avLst/>
          </a:prstGeom>
        </p:spPr>
      </p:pic>
      <p:sp>
        <p:nvSpPr>
          <p:cNvPr id="14" name="Text Placeholder 13"/>
          <p:cNvSpPr>
            <a:spLocks noGrp="1"/>
          </p:cNvSpPr>
          <p:nvPr>
            <p:ph type="body" sz="quarter" idx="10" hasCustomPrompt="1"/>
          </p:nvPr>
        </p:nvSpPr>
        <p:spPr>
          <a:xfrm>
            <a:off x="458407" y="4789714"/>
            <a:ext cx="8203153" cy="972191"/>
          </a:xfrm>
          <a:noFill/>
        </p:spPr>
        <p:txBody>
          <a:bodyPr lIns="0" tIns="0" rIns="0" bIns="0" anchor="b" anchorCtr="0">
            <a:noAutofit/>
          </a:bodyPr>
          <a:lstStyle>
            <a:lvl1pPr marL="0" indent="0">
              <a:buFontTx/>
              <a:buNone/>
              <a:defRPr sz="2800">
                <a:ln w="3175">
                  <a:solidFill>
                    <a:srgbClr val="0033CC"/>
                  </a:solidFill>
                </a:ln>
                <a:solidFill>
                  <a:schemeClr val="bg1"/>
                </a:solidFill>
              </a:defRPr>
            </a:lvl1pPr>
            <a:lvl2pPr marL="457200" indent="0">
              <a:buFontTx/>
              <a:buNone/>
              <a:defRPr sz="2800"/>
            </a:lvl2pPr>
            <a:lvl3pPr marL="914400" indent="0">
              <a:buFontTx/>
              <a:buNone/>
              <a:defRPr sz="2800"/>
            </a:lvl3pPr>
            <a:lvl4pPr marL="1371600" indent="0">
              <a:buFontTx/>
              <a:buNone/>
              <a:defRPr sz="2800"/>
            </a:lvl4pPr>
            <a:lvl5pPr marL="1828800" indent="0">
              <a:buFontTx/>
              <a:buNone/>
              <a:defRPr sz="2800"/>
            </a:lvl5pPr>
          </a:lstStyle>
          <a:p>
            <a:pPr>
              <a:spcBef>
                <a:spcPts val="0"/>
              </a:spcBef>
            </a:pPr>
            <a:r>
              <a:rPr lang="en-US" sz="2800" dirty="0" smtClean="0"/>
              <a:t>Put Group or Event Name Here</a:t>
            </a:r>
          </a:p>
          <a:p>
            <a:pPr>
              <a:spcBef>
                <a:spcPts val="0"/>
              </a:spcBef>
            </a:pPr>
            <a:r>
              <a:rPr lang="en-US" sz="2800" dirty="0" smtClean="0"/>
              <a:t>Include City,</a:t>
            </a:r>
            <a:r>
              <a:rPr lang="en-US" sz="2800" baseline="0" dirty="0" smtClean="0"/>
              <a:t> State, and Date</a:t>
            </a:r>
            <a:endParaRPr lang="en-US" sz="2800" dirty="0" smtClean="0"/>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46960" y="6134569"/>
            <a:ext cx="2514600" cy="371475"/>
          </a:xfrm>
          <a:prstGeom prst="rect">
            <a:avLst/>
          </a:prstGeom>
        </p:spPr>
      </p:pic>
    </p:spTree>
    <p:extLst>
      <p:ext uri="{BB962C8B-B14F-4D97-AF65-F5344CB8AC3E}">
        <p14:creationId xmlns:p14="http://schemas.microsoft.com/office/powerpoint/2010/main" val="80073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 May 2018 © Copyright by Jeff Moden - All Rights Reserved</a:t>
            </a:r>
            <a:endParaRPr lang="en-US" dirty="0"/>
          </a:p>
        </p:txBody>
      </p:sp>
      <p:sp>
        <p:nvSpPr>
          <p:cNvPr id="6" name="Footer Placeholder 5"/>
          <p:cNvSpPr>
            <a:spLocks noGrp="1"/>
          </p:cNvSpPr>
          <p:nvPr>
            <p:ph type="ftr" sz="quarter" idx="11"/>
          </p:nvPr>
        </p:nvSpPr>
        <p:spPr/>
        <p:txBody>
          <a:bodyPr/>
          <a:lstStyle/>
          <a:p>
            <a:r>
              <a:rPr lang="en-US" smtClean="0"/>
              <a:t>"Black Arts" Index Maintenance #2</a:t>
            </a:r>
            <a:endParaRPr lang="en-US" dirty="0"/>
          </a:p>
        </p:txBody>
      </p:sp>
      <p:sp>
        <p:nvSpPr>
          <p:cNvPr id="7" name="Slide Number Placeholder 6"/>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224124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10 May 2018 © Copyright by Jeff Moden - All Rights Reserved</a:t>
            </a:r>
            <a:endParaRPr lang="en-US" dirty="0"/>
          </a:p>
        </p:txBody>
      </p:sp>
      <p:sp>
        <p:nvSpPr>
          <p:cNvPr id="5" name="Footer Placeholder 4"/>
          <p:cNvSpPr>
            <a:spLocks noGrp="1"/>
          </p:cNvSpPr>
          <p:nvPr>
            <p:ph type="ftr" sz="quarter" idx="11"/>
          </p:nvPr>
        </p:nvSpPr>
        <p:spPr/>
        <p:txBody>
          <a:bodyPr/>
          <a:lstStyle/>
          <a:p>
            <a:r>
              <a:rPr lang="en-US" smtClean="0"/>
              <a:t>"Black Arts" Index Maintenance #2</a:t>
            </a:r>
            <a:endParaRPr lang="en-US" dirty="0"/>
          </a:p>
        </p:txBody>
      </p:sp>
      <p:sp>
        <p:nvSpPr>
          <p:cNvPr id="6" name="Slide Number Placeholder 5"/>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149173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10 May 2018 © Copyright by Jeff Moden - All Rights Reserved</a:t>
            </a:r>
            <a:endParaRPr lang="en-US" dirty="0"/>
          </a:p>
        </p:txBody>
      </p:sp>
      <p:sp>
        <p:nvSpPr>
          <p:cNvPr id="5" name="Footer Placeholder 4"/>
          <p:cNvSpPr>
            <a:spLocks noGrp="1"/>
          </p:cNvSpPr>
          <p:nvPr>
            <p:ph type="ftr" sz="quarter" idx="11"/>
          </p:nvPr>
        </p:nvSpPr>
        <p:spPr/>
        <p:txBody>
          <a:bodyPr/>
          <a:lstStyle/>
          <a:p>
            <a:r>
              <a:rPr lang="en-US" smtClean="0"/>
              <a:t>"Black Arts" Index Maintenance #2</a:t>
            </a:r>
            <a:endParaRPr lang="en-US" dirty="0"/>
          </a:p>
        </p:txBody>
      </p:sp>
      <p:sp>
        <p:nvSpPr>
          <p:cNvPr id="6" name="Slide Number Placeholder 5"/>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407275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Slide">
    <p:spTree>
      <p:nvGrpSpPr>
        <p:cNvPr id="1" name=""/>
        <p:cNvGrpSpPr/>
        <p:nvPr/>
      </p:nvGrpSpPr>
      <p:grpSpPr>
        <a:xfrm>
          <a:off x="0" y="0"/>
          <a:ext cx="0" cy="0"/>
          <a:chOff x="0" y="0"/>
          <a:chExt cx="0" cy="0"/>
        </a:xfrm>
      </p:grpSpPr>
      <p:pic>
        <p:nvPicPr>
          <p:cNvPr id="11" name="Picture 10"/>
          <p:cNvPicPr>
            <a:picLocks/>
          </p:cNvPicPr>
          <p:nvPr userDrawn="1"/>
        </p:nvPicPr>
        <p:blipFill rotWithShape="1">
          <a:blip r:embed="rId2" cstate="print">
            <a:extLst>
              <a:ext uri="{28A0092B-C50C-407E-A947-70E740481C1C}">
                <a14:useLocalDpi xmlns:a14="http://schemas.microsoft.com/office/drawing/2010/main"/>
              </a:ext>
            </a:extLst>
          </a:blip>
          <a:srcRect/>
          <a:stretch/>
        </p:blipFill>
        <p:spPr>
          <a:xfrm>
            <a:off x="1" y="2137893"/>
            <a:ext cx="9144000" cy="3657600"/>
          </a:xfrm>
          <a:prstGeom prst="rect">
            <a:avLst/>
          </a:prstGeom>
        </p:spPr>
      </p:pic>
      <p:sp>
        <p:nvSpPr>
          <p:cNvPr id="3" name="Subtitle 2"/>
          <p:cNvSpPr>
            <a:spLocks noGrp="1"/>
          </p:cNvSpPr>
          <p:nvPr>
            <p:ph type="subTitle" idx="1" hasCustomPrompt="1"/>
          </p:nvPr>
        </p:nvSpPr>
        <p:spPr>
          <a:xfrm>
            <a:off x="458408" y="2435380"/>
            <a:ext cx="8203153" cy="1752600"/>
          </a:xfrm>
          <a:noFill/>
        </p:spPr>
        <p:txBody>
          <a:bodyPr lIns="0" rIns="0">
            <a:normAutofit/>
          </a:bodyPr>
          <a:lstStyle>
            <a:lvl1pPr marL="0" marR="0" indent="0" algn="l" defTabSz="457200" rtl="0" eaLnBrk="1" fontAlgn="auto" latinLnBrk="0" hangingPunct="1">
              <a:lnSpc>
                <a:spcPct val="100000"/>
              </a:lnSpc>
              <a:spcBef>
                <a:spcPct val="20000"/>
              </a:spcBef>
              <a:spcAft>
                <a:spcPts val="0"/>
              </a:spcAft>
              <a:buClr>
                <a:schemeClr val="accent2">
                  <a:lumMod val="75000"/>
                </a:schemeClr>
              </a:buClr>
              <a:buSzTx/>
              <a:buFont typeface="Wingdings" pitchFamily="2" charset="2"/>
              <a:buNone/>
              <a:tabLst/>
              <a:defRPr sz="3200" baseline="0">
                <a:ln w="3175">
                  <a:solidFill>
                    <a:srgbClr val="0033CC"/>
                  </a:solidFill>
                </a:ln>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Put Section Subtitle Here</a:t>
            </a:r>
            <a:endParaRPr lang="en-US" dirty="0"/>
          </a:p>
        </p:txBody>
      </p:sp>
      <p:sp>
        <p:nvSpPr>
          <p:cNvPr id="6" name="Rectangle 5"/>
          <p:cNvSpPr/>
          <p:nvPr userDrawn="1"/>
        </p:nvSpPr>
        <p:spPr>
          <a:xfrm>
            <a:off x="1" y="0"/>
            <a:ext cx="9144000" cy="2150771"/>
          </a:xfrm>
          <a:prstGeom prst="rect">
            <a:avLst/>
          </a:prstGeom>
          <a:solidFill>
            <a:schemeClr val="bg1"/>
          </a:solidFill>
          <a:ln>
            <a:solidFill>
              <a:srgbClr val="133563"/>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a:p>
        </p:txBody>
      </p:sp>
      <p:sp>
        <p:nvSpPr>
          <p:cNvPr id="2" name="Title 1"/>
          <p:cNvSpPr>
            <a:spLocks noGrp="1"/>
          </p:cNvSpPr>
          <p:nvPr>
            <p:ph type="ctrTitle" hasCustomPrompt="1"/>
          </p:nvPr>
        </p:nvSpPr>
        <p:spPr>
          <a:xfrm>
            <a:off x="458408" y="516685"/>
            <a:ext cx="8203153" cy="1470025"/>
          </a:xfrm>
        </p:spPr>
        <p:txBody>
          <a:bodyPr lIns="0" rIns="0" anchor="b">
            <a:normAutofit/>
          </a:bodyPr>
          <a:lstStyle>
            <a:lvl1pPr algn="l">
              <a:defRPr sz="4000" baseline="0">
                <a:solidFill>
                  <a:schemeClr val="accent1"/>
                </a:solidFill>
                <a:latin typeface="Arial Black" pitchFamily="34" charset="0"/>
              </a:defRPr>
            </a:lvl1pPr>
          </a:lstStyle>
          <a:p>
            <a:r>
              <a:rPr lang="en-US" dirty="0" smtClean="0"/>
              <a:t>Put </a:t>
            </a:r>
            <a:r>
              <a:rPr lang="en-US" dirty="0" smtClean="0">
                <a:solidFill>
                  <a:srgbClr val="163764"/>
                </a:solidFill>
              </a:rPr>
              <a:t>Section Title Here</a:t>
            </a:r>
            <a:endParaRPr lang="en-US" dirty="0"/>
          </a:p>
        </p:txBody>
      </p:sp>
      <p:sp>
        <p:nvSpPr>
          <p:cNvPr id="10" name="Rectangle 9"/>
          <p:cNvSpPr/>
          <p:nvPr userDrawn="1"/>
        </p:nvSpPr>
        <p:spPr>
          <a:xfrm>
            <a:off x="0" y="5782614"/>
            <a:ext cx="9144000" cy="107538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8408" y="6085253"/>
            <a:ext cx="1471961" cy="548640"/>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46960" y="6134569"/>
            <a:ext cx="2514600" cy="371475"/>
          </a:xfrm>
          <a:prstGeom prst="rect">
            <a:avLst/>
          </a:prstGeom>
        </p:spPr>
      </p:pic>
    </p:spTree>
    <p:extLst>
      <p:ext uri="{BB962C8B-B14F-4D97-AF65-F5344CB8AC3E}">
        <p14:creationId xmlns:p14="http://schemas.microsoft.com/office/powerpoint/2010/main" val="139924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706329" y="6624904"/>
            <a:ext cx="5865921" cy="181672"/>
          </a:xfrm>
          <a:prstGeom prst="rect">
            <a:avLst/>
          </a:prstGeom>
        </p:spPr>
        <p:txBody>
          <a:bodyPr vert="horz" lIns="91440" tIns="45720" rIns="91440" bIns="45720" rtlCol="0" anchor="ctr"/>
          <a:lstStyle>
            <a:lvl1pPr algn="l">
              <a:defRPr sz="1200" b="1">
                <a:solidFill>
                  <a:schemeClr val="tx1"/>
                </a:solidFill>
              </a:defRPr>
            </a:lvl1pPr>
          </a:lstStyle>
          <a:p>
            <a:r>
              <a:rPr lang="en-US" smtClean="0"/>
              <a:t>10 May 2018 © Copyright by Jeff Moden - All Rights Reserved</a:t>
            </a:r>
            <a:endParaRPr lang="en-US" dirty="0"/>
          </a:p>
        </p:txBody>
      </p:sp>
      <p:sp>
        <p:nvSpPr>
          <p:cNvPr id="14" name="Footer Placeholder 4"/>
          <p:cNvSpPr>
            <a:spLocks noGrp="1"/>
          </p:cNvSpPr>
          <p:nvPr>
            <p:ph type="ftr" sz="quarter" idx="3"/>
          </p:nvPr>
        </p:nvSpPr>
        <p:spPr>
          <a:xfrm>
            <a:off x="228193" y="6352149"/>
            <a:ext cx="6344057" cy="272755"/>
          </a:xfrm>
          <a:prstGeom prst="rect">
            <a:avLst/>
          </a:prstGeom>
        </p:spPr>
        <p:txBody>
          <a:bodyPr vert="horz" lIns="91440" tIns="45720" rIns="91440" bIns="45720" rtlCol="0" anchor="ctr"/>
          <a:lstStyle>
            <a:lvl1pPr algn="l">
              <a:defRPr sz="1600" b="1">
                <a:solidFill>
                  <a:schemeClr val="tx1"/>
                </a:solidFill>
                <a:latin typeface="Arial Black" pitchFamily="34" charset="0"/>
              </a:defRPr>
            </a:lvl1pPr>
          </a:lstStyle>
          <a:p>
            <a:r>
              <a:rPr lang="en-US" smtClean="0"/>
              <a:t>"Black Arts" Index Maintenance #2</a:t>
            </a:r>
            <a:endParaRPr lang="en-US" dirty="0"/>
          </a:p>
        </p:txBody>
      </p:sp>
      <p:sp>
        <p:nvSpPr>
          <p:cNvPr id="15" name="Slide Number Placeholder 5"/>
          <p:cNvSpPr>
            <a:spLocks noGrp="1"/>
          </p:cNvSpPr>
          <p:nvPr>
            <p:ph type="sldNum" sz="quarter" idx="4"/>
          </p:nvPr>
        </p:nvSpPr>
        <p:spPr>
          <a:xfrm>
            <a:off x="228193" y="6624904"/>
            <a:ext cx="527746" cy="181672"/>
          </a:xfrm>
          <a:prstGeom prst="rect">
            <a:avLst/>
          </a:prstGeom>
        </p:spPr>
        <p:txBody>
          <a:bodyPr vert="horz" lIns="91440" tIns="45720" rIns="91440" bIns="45720" rtlCol="0" anchor="ctr"/>
          <a:lstStyle>
            <a:lvl1pPr algn="r">
              <a:defRPr sz="1200" b="1">
                <a:solidFill>
                  <a:schemeClr val="tx1"/>
                </a:solidFill>
              </a:defRPr>
            </a:lvl1pPr>
          </a:lstStyle>
          <a:p>
            <a:pPr algn="l"/>
            <a:fld id="{87FD5303-69AD-2E4D-B18B-E5EED0F0A60B}" type="slidenum">
              <a:rPr lang="en-US" smtClean="0"/>
              <a:pPr algn="l"/>
              <a:t>‹#›</a:t>
            </a:fld>
            <a:r>
              <a:rPr lang="en-US" smtClean="0"/>
              <a:t>    </a:t>
            </a:r>
            <a:endParaRPr lang="en-US" dirty="0"/>
          </a:p>
        </p:txBody>
      </p:sp>
      <p:sp>
        <p:nvSpPr>
          <p:cNvPr id="10" name="Title Placeholder 1"/>
          <p:cNvSpPr>
            <a:spLocks noGrp="1"/>
          </p:cNvSpPr>
          <p:nvPr>
            <p:ph type="title" hasCustomPrompt="1"/>
          </p:nvPr>
        </p:nvSpPr>
        <p:spPr>
          <a:xfrm>
            <a:off x="457200" y="91440"/>
            <a:ext cx="8229600" cy="914400"/>
          </a:xfrm>
          <a:prstGeom prst="rect">
            <a:avLst/>
          </a:prstGeom>
        </p:spPr>
        <p:txBody>
          <a:bodyPr vert="horz" lIns="0" tIns="0" rIns="0" bIns="0" rtlCol="0" anchor="ctr">
            <a:normAutofit/>
          </a:bodyPr>
          <a:lstStyle>
            <a:lvl1pPr>
              <a:defRPr/>
            </a:lvl1pPr>
          </a:lstStyle>
          <a:p>
            <a:r>
              <a:rPr lang="en-US" dirty="0" smtClean="0"/>
              <a:t>Put Slide or Point Title Here</a:t>
            </a:r>
            <a:endParaRPr lang="en-US" dirty="0"/>
          </a:p>
        </p:txBody>
      </p:sp>
      <p:sp>
        <p:nvSpPr>
          <p:cNvPr id="22" name="Content Placeholder 21"/>
          <p:cNvSpPr>
            <a:spLocks noGrp="1"/>
          </p:cNvSpPr>
          <p:nvPr>
            <p:ph sz="quarter" idx="10"/>
          </p:nvPr>
        </p:nvSpPr>
        <p:spPr>
          <a:xfrm>
            <a:off x="0" y="1143000"/>
            <a:ext cx="9144000" cy="5166360"/>
          </a:xfrm>
        </p:spPr>
        <p:txBody>
          <a:bodyPr tIns="91440" bIns="91440"/>
          <a:lstStyle>
            <a:lvl1pPr>
              <a:defRPr>
                <a:solidFill>
                  <a:srgbClr val="133563"/>
                </a:solidFill>
              </a:defRPr>
            </a:lvl1pPr>
            <a:lvl2pPr>
              <a:defRPr>
                <a:solidFill>
                  <a:srgbClr val="133563"/>
                </a:solidFill>
              </a:defRPr>
            </a:lvl2pPr>
            <a:lvl3pPr>
              <a:defRPr>
                <a:solidFill>
                  <a:srgbClr val="133563"/>
                </a:solidFill>
              </a:defRPr>
            </a:lvl3pPr>
            <a:lvl4pPr>
              <a:defRPr>
                <a:solidFill>
                  <a:srgbClr val="133563"/>
                </a:solidFill>
              </a:defRPr>
            </a:lvl4pPr>
            <a:lvl5pPr>
              <a:defRPr>
                <a:solidFill>
                  <a:srgbClr val="13356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514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autoUpdateAnimBg="0">
        <p:tmplLst>
          <p:tmpl>
            <p:tnLst>
              <p:par>
                <p:cTn presetID="10"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1">
            <p:tnLst>
              <p:par>
                <p:cTn presetID="10" presetClass="entr" presetSubtype="0" fill="hold" nodeType="click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13" name="Date Placeholder 3"/>
          <p:cNvSpPr>
            <a:spLocks noGrp="1"/>
          </p:cNvSpPr>
          <p:nvPr>
            <p:ph type="dt" sz="half" idx="2"/>
          </p:nvPr>
        </p:nvSpPr>
        <p:spPr>
          <a:xfrm>
            <a:off x="706329" y="6624904"/>
            <a:ext cx="5865921" cy="181672"/>
          </a:xfrm>
          <a:prstGeom prst="rect">
            <a:avLst/>
          </a:prstGeom>
        </p:spPr>
        <p:txBody>
          <a:bodyPr vert="horz" lIns="91440" tIns="45720" rIns="91440" bIns="45720" rtlCol="0" anchor="ctr"/>
          <a:lstStyle>
            <a:lvl1pPr algn="l">
              <a:defRPr sz="1200" b="1">
                <a:solidFill>
                  <a:schemeClr val="tx1"/>
                </a:solidFill>
              </a:defRPr>
            </a:lvl1pPr>
          </a:lstStyle>
          <a:p>
            <a:r>
              <a:rPr lang="en-US" smtClean="0"/>
              <a:t>10 May 2018 © Copyright by Jeff Moden - All Rights Reserved</a:t>
            </a:r>
            <a:endParaRPr lang="en-US" dirty="0"/>
          </a:p>
        </p:txBody>
      </p:sp>
      <p:sp>
        <p:nvSpPr>
          <p:cNvPr id="14" name="Footer Placeholder 4"/>
          <p:cNvSpPr>
            <a:spLocks noGrp="1"/>
          </p:cNvSpPr>
          <p:nvPr>
            <p:ph type="ftr" sz="quarter" idx="3"/>
          </p:nvPr>
        </p:nvSpPr>
        <p:spPr>
          <a:xfrm>
            <a:off x="228193" y="6352149"/>
            <a:ext cx="6344057" cy="272755"/>
          </a:xfrm>
          <a:prstGeom prst="rect">
            <a:avLst/>
          </a:prstGeom>
        </p:spPr>
        <p:txBody>
          <a:bodyPr vert="horz" lIns="91440" tIns="45720" rIns="91440" bIns="45720" rtlCol="0" anchor="ctr"/>
          <a:lstStyle>
            <a:lvl1pPr algn="l">
              <a:defRPr sz="1600" b="1">
                <a:solidFill>
                  <a:schemeClr val="tx1"/>
                </a:solidFill>
                <a:latin typeface="Arial Black" pitchFamily="34" charset="0"/>
              </a:defRPr>
            </a:lvl1pPr>
          </a:lstStyle>
          <a:p>
            <a:r>
              <a:rPr lang="en-US" smtClean="0"/>
              <a:t>"Black Arts" Index Maintenance #2</a:t>
            </a:r>
            <a:endParaRPr lang="en-US" dirty="0"/>
          </a:p>
        </p:txBody>
      </p:sp>
      <p:sp>
        <p:nvSpPr>
          <p:cNvPr id="15" name="Slide Number Placeholder 5"/>
          <p:cNvSpPr>
            <a:spLocks noGrp="1"/>
          </p:cNvSpPr>
          <p:nvPr>
            <p:ph type="sldNum" sz="quarter" idx="4"/>
          </p:nvPr>
        </p:nvSpPr>
        <p:spPr>
          <a:xfrm>
            <a:off x="228193" y="6624904"/>
            <a:ext cx="527746" cy="181672"/>
          </a:xfrm>
          <a:prstGeom prst="rect">
            <a:avLst/>
          </a:prstGeom>
        </p:spPr>
        <p:txBody>
          <a:bodyPr vert="horz" lIns="91440" tIns="45720" rIns="91440" bIns="45720" rtlCol="0" anchor="ctr"/>
          <a:lstStyle>
            <a:lvl1pPr algn="r">
              <a:defRPr sz="1200" b="1">
                <a:solidFill>
                  <a:schemeClr val="tx1"/>
                </a:solidFill>
              </a:defRPr>
            </a:lvl1pPr>
          </a:lstStyle>
          <a:p>
            <a:pPr algn="l"/>
            <a:fld id="{87FD5303-69AD-2E4D-B18B-E5EED0F0A60B}" type="slidenum">
              <a:rPr lang="en-US" smtClean="0"/>
              <a:pPr algn="l"/>
              <a:t>‹#›</a:t>
            </a:fld>
            <a:r>
              <a:rPr lang="en-US" smtClean="0"/>
              <a:t>    </a:t>
            </a:r>
            <a:endParaRPr lang="en-US" dirty="0"/>
          </a:p>
        </p:txBody>
      </p:sp>
      <p:sp>
        <p:nvSpPr>
          <p:cNvPr id="10" name="Title Placeholder 1"/>
          <p:cNvSpPr>
            <a:spLocks noGrp="1"/>
          </p:cNvSpPr>
          <p:nvPr>
            <p:ph type="title" hasCustomPrompt="1"/>
          </p:nvPr>
        </p:nvSpPr>
        <p:spPr>
          <a:xfrm>
            <a:off x="457200" y="91440"/>
            <a:ext cx="8229600" cy="914400"/>
          </a:xfrm>
          <a:prstGeom prst="rect">
            <a:avLst/>
          </a:prstGeom>
        </p:spPr>
        <p:txBody>
          <a:bodyPr vert="horz" lIns="0" tIns="0" rIns="0" bIns="0" rtlCol="0" anchor="ctr">
            <a:normAutofit/>
          </a:bodyPr>
          <a:lstStyle>
            <a:lvl1pPr>
              <a:defRPr/>
            </a:lvl1pPr>
          </a:lstStyle>
          <a:p>
            <a:r>
              <a:rPr lang="en-US" dirty="0" smtClean="0"/>
              <a:t>Put Slide or Code Title Here</a:t>
            </a:r>
            <a:endParaRPr lang="en-US" dirty="0"/>
          </a:p>
        </p:txBody>
      </p:sp>
      <p:sp>
        <p:nvSpPr>
          <p:cNvPr id="4" name="Text Placeholder 3"/>
          <p:cNvSpPr>
            <a:spLocks noGrp="1"/>
          </p:cNvSpPr>
          <p:nvPr>
            <p:ph type="body" sz="quarter" idx="10" hasCustomPrompt="1"/>
          </p:nvPr>
        </p:nvSpPr>
        <p:spPr>
          <a:xfrm>
            <a:off x="0" y="1142999"/>
            <a:ext cx="9144000" cy="5166360"/>
          </a:xfrm>
        </p:spPr>
        <p:txBody>
          <a:bodyPr tIns="45720" rIns="365760" bIns="0">
            <a:noAutofit/>
          </a:bodyPr>
          <a:lstStyle>
            <a:lvl1pPr marL="0" indent="0">
              <a:spcBef>
                <a:spcPts val="0"/>
              </a:spcBef>
              <a:buFontTx/>
              <a:buNone/>
              <a:defRPr sz="1400" b="1" baseline="0">
                <a:latin typeface="Consolas" panose="020B0609020204030204" pitchFamily="49" charset="0"/>
                <a:cs typeface="Consolas" panose="020B0609020204030204" pitchFamily="49"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smtClean="0"/>
              <a:t>Select your code in SSMS, click here (all this writing will disappear), and then use the </a:t>
            </a:r>
            <a:r>
              <a:rPr lang="en-US" dirty="0" err="1" smtClean="0"/>
              <a:t>PasteCodeToCodeSlide</a:t>
            </a:r>
            <a:r>
              <a:rPr lang="en-US" dirty="0" smtClean="0"/>
              <a:t> macro (the icon with square brackets and 1's and 0's in it) in the “Quick Access Toolbar” to paste the colored code here.  Of course, macros must be enabled to do that.  If not, just do a &lt;Paste&gt; &lt;Paste Special&gt; &lt;Formatted Text (RTF)&gt; here.</a:t>
            </a:r>
            <a:br>
              <a:rPr lang="en-US" dirty="0" smtClean="0"/>
            </a:br>
            <a:r>
              <a:rPr lang="en-US" dirty="0" smtClean="0"/>
              <a:t/>
            </a:r>
            <a:br>
              <a:rPr lang="en-US" dirty="0" smtClean="0"/>
            </a:br>
            <a:r>
              <a:rPr lang="en-US" dirty="0" smtClean="0"/>
              <a:t>Note that the default size and font of the code is 14pt Consolas.  If the code is 84 characters wide (stop typing when the column indicator is at 85), the code will fit the window perfectly with no wrapping. If the code is longer that 24 lines (blank lines included), the code will NOT automagically shrink to fit this text box.</a:t>
            </a:r>
            <a:br>
              <a:rPr lang="en-US" dirty="0" smtClean="0"/>
            </a:br>
            <a:r>
              <a:rPr lang="en-US" dirty="0" smtClean="0"/>
              <a:t/>
            </a:r>
            <a:br>
              <a:rPr lang="en-US" dirty="0" smtClean="0"/>
            </a:br>
            <a:r>
              <a:rPr lang="en-US" dirty="0" smtClean="0"/>
              <a:t>Font maximum info without auto-sizing of the code to fit the text box. You can change the default on the "Slide Master" or on this text box of each individual slide.</a:t>
            </a:r>
            <a:br>
              <a:rPr lang="en-US" dirty="0" smtClean="0"/>
            </a:br>
            <a:r>
              <a:rPr lang="en-US" dirty="0" smtClean="0"/>
              <a:t>18pt will provide  66 characters (stop typing at  67) and 18 lines.</a:t>
            </a:r>
            <a:br>
              <a:rPr lang="en-US" dirty="0" smtClean="0"/>
            </a:br>
            <a:r>
              <a:rPr lang="en-US" dirty="0" smtClean="0"/>
              <a:t>16pt will provide  74 characters (stop typing at  75) and 21 lines. </a:t>
            </a:r>
            <a:br>
              <a:rPr lang="en-US" dirty="0" smtClean="0"/>
            </a:br>
            <a:r>
              <a:rPr lang="en-US" dirty="0" smtClean="0"/>
              <a:t>14pt will provide  84 characters (stop typing at  85) and 24 lines. (default)</a:t>
            </a:r>
            <a:br>
              <a:rPr lang="en-US" dirty="0" smtClean="0"/>
            </a:br>
            <a:r>
              <a:rPr lang="en-US" dirty="0" smtClean="0"/>
              <a:t>12pt will provide  98 characters (stop typing at  99) and 28 lines.</a:t>
            </a:r>
            <a:br>
              <a:rPr lang="en-US" dirty="0" smtClean="0"/>
            </a:br>
            <a:r>
              <a:rPr lang="en-US" dirty="0" smtClean="0"/>
              <a:t>10pt will provide 119 characters (stop typing at 120) and 33 lines.</a:t>
            </a:r>
            <a:br>
              <a:rPr lang="en-US" dirty="0" smtClean="0"/>
            </a:br>
            <a:r>
              <a:rPr lang="en-US" dirty="0" smtClean="0"/>
              <a:t/>
            </a:r>
            <a:br>
              <a:rPr lang="en-US" dirty="0" smtClean="0"/>
            </a:br>
            <a:r>
              <a:rPr lang="en-US" dirty="0" smtClean="0"/>
              <a:t>Last but not least, I recommend that you convert all tabs to spaces to preserve your exact indenting but, if you need to use tabs, know that the defaults (which you can change here or on the "Slide Master") are set to 0.5 inches (12.7mm).</a:t>
            </a:r>
            <a:endParaRPr lang="en-US" dirty="0"/>
          </a:p>
        </p:txBody>
      </p:sp>
    </p:spTree>
    <p:extLst>
      <p:ext uri="{BB962C8B-B14F-4D97-AF65-F5344CB8AC3E}">
        <p14:creationId xmlns:p14="http://schemas.microsoft.com/office/powerpoint/2010/main" val="416069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Click to edit Master title style</a:t>
            </a:r>
            <a:endParaRPr lang="en-US"/>
          </a:p>
        </p:txBody>
      </p:sp>
      <p:sp>
        <p:nvSpPr>
          <p:cNvPr id="3" name="Content Placeholder 2"/>
          <p:cNvSpPr>
            <a:spLocks noGrp="1"/>
          </p:cNvSpPr>
          <p:nvPr>
            <p:ph sz="half" idx="1"/>
          </p:nvPr>
        </p:nvSpPr>
        <p:spPr>
          <a:xfrm>
            <a:off x="457200" y="1085797"/>
            <a:ext cx="4038600" cy="5266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085797"/>
            <a:ext cx="4038600" cy="5266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r>
              <a:rPr lang="en-US" smtClean="0"/>
              <a:t>10 May 2018 © Copyright by Jeff Moden - All Rights Reserved</a:t>
            </a:r>
            <a:endParaRPr lang="en-US" dirty="0"/>
          </a:p>
        </p:txBody>
      </p:sp>
      <p:sp>
        <p:nvSpPr>
          <p:cNvPr id="6" name="Footer Placeholder 5"/>
          <p:cNvSpPr>
            <a:spLocks noGrp="1"/>
          </p:cNvSpPr>
          <p:nvPr>
            <p:ph type="ftr" sz="quarter" idx="11"/>
          </p:nvPr>
        </p:nvSpPr>
        <p:spPr/>
        <p:txBody>
          <a:bodyPr/>
          <a:lstStyle/>
          <a:p>
            <a:r>
              <a:rPr lang="en-US" smtClean="0"/>
              <a:t>"Black Arts" Index Maintenance #2</a:t>
            </a:r>
            <a:endParaRPr lang="en-US" dirty="0"/>
          </a:p>
        </p:txBody>
      </p:sp>
      <p:sp>
        <p:nvSpPr>
          <p:cNvPr id="7" name="Slide Number Placeholder 6"/>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206298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084348"/>
            <a:ext cx="4040188" cy="731520"/>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815868"/>
            <a:ext cx="4040188" cy="453628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084348"/>
            <a:ext cx="4041775" cy="731520"/>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1815868"/>
            <a:ext cx="4041775" cy="453628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r>
              <a:rPr lang="en-US" smtClean="0"/>
              <a:t>10 May 2018 © Copyright by Jeff Moden - All Rights Reserved</a:t>
            </a:r>
            <a:endParaRPr lang="en-US" dirty="0"/>
          </a:p>
        </p:txBody>
      </p:sp>
      <p:sp>
        <p:nvSpPr>
          <p:cNvPr id="8" name="Footer Placeholder 7"/>
          <p:cNvSpPr>
            <a:spLocks noGrp="1"/>
          </p:cNvSpPr>
          <p:nvPr>
            <p:ph type="ftr" sz="quarter" idx="11"/>
          </p:nvPr>
        </p:nvSpPr>
        <p:spPr/>
        <p:txBody>
          <a:bodyPr/>
          <a:lstStyle/>
          <a:p>
            <a:r>
              <a:rPr lang="en-US" smtClean="0"/>
              <a:t>"Black Arts" Index Maintenance #2</a:t>
            </a:r>
            <a:endParaRPr lang="en-US" dirty="0"/>
          </a:p>
        </p:txBody>
      </p:sp>
      <p:sp>
        <p:nvSpPr>
          <p:cNvPr id="9" name="Slide Number Placeholder 8"/>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315122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cxnSp>
        <p:nvCxnSpPr>
          <p:cNvPr id="16" name="Straight Connector 15"/>
          <p:cNvCxnSpPr/>
          <p:nvPr userDrawn="1"/>
        </p:nvCxnSpPr>
        <p:spPr>
          <a:xfrm>
            <a:off x="457200" y="1235277"/>
            <a:ext cx="8766176" cy="0"/>
          </a:xfrm>
          <a:prstGeom prst="line">
            <a:avLst/>
          </a:prstGeom>
          <a:ln w="50800" cmpd="thickThin">
            <a:solidFill>
              <a:srgbClr val="0033CC"/>
            </a:solidFill>
          </a:ln>
          <a:effectLst/>
        </p:spPr>
        <p:style>
          <a:lnRef idx="2">
            <a:schemeClr val="accent1"/>
          </a:lnRef>
          <a:fillRef idx="0">
            <a:schemeClr val="accent1"/>
          </a:fillRef>
          <a:effectRef idx="1">
            <a:schemeClr val="accent1"/>
          </a:effectRef>
          <a:fontRef idx="minor">
            <a:schemeClr val="tx1"/>
          </a:fontRef>
        </p:style>
      </p:cxnSp>
      <p:sp>
        <p:nvSpPr>
          <p:cNvPr id="3" name="Date Placeholder 2"/>
          <p:cNvSpPr>
            <a:spLocks noGrp="1"/>
          </p:cNvSpPr>
          <p:nvPr>
            <p:ph type="dt" sz="half" idx="10"/>
          </p:nvPr>
        </p:nvSpPr>
        <p:spPr/>
        <p:txBody>
          <a:bodyPr/>
          <a:lstStyle/>
          <a:p>
            <a:r>
              <a:rPr lang="en-US" smtClean="0"/>
              <a:t>10 May 2018 © Copyright by Jeff Moden - All Rights Reserved</a:t>
            </a:r>
            <a:endParaRPr lang="en-US" dirty="0"/>
          </a:p>
        </p:txBody>
      </p:sp>
      <p:sp>
        <p:nvSpPr>
          <p:cNvPr id="4" name="Footer Placeholder 3"/>
          <p:cNvSpPr>
            <a:spLocks noGrp="1"/>
          </p:cNvSpPr>
          <p:nvPr>
            <p:ph type="ftr" sz="quarter" idx="11"/>
          </p:nvPr>
        </p:nvSpPr>
        <p:spPr/>
        <p:txBody>
          <a:bodyPr/>
          <a:lstStyle/>
          <a:p>
            <a:r>
              <a:rPr lang="en-US" smtClean="0"/>
              <a:t>"Black Arts" Index Maintenance #2</a:t>
            </a:r>
            <a:endParaRPr lang="en-US" dirty="0"/>
          </a:p>
        </p:txBody>
      </p:sp>
      <p:sp>
        <p:nvSpPr>
          <p:cNvPr id="5" name="Slide Number Placeholder 4"/>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172153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11"/>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418698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000"/>
            </a:lvl1pPr>
            <a:lvl2pPr>
              <a:defRPr sz="2600"/>
            </a:lvl2pPr>
            <a:lvl3pPr>
              <a:defRPr sz="22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 May 2018 © Copyright by Jeff Moden - All Rights Reserved</a:t>
            </a:r>
            <a:endParaRPr lang="en-US" dirty="0"/>
          </a:p>
        </p:txBody>
      </p:sp>
      <p:sp>
        <p:nvSpPr>
          <p:cNvPr id="6" name="Footer Placeholder 5"/>
          <p:cNvSpPr>
            <a:spLocks noGrp="1"/>
          </p:cNvSpPr>
          <p:nvPr>
            <p:ph type="ftr" sz="quarter" idx="11"/>
          </p:nvPr>
        </p:nvSpPr>
        <p:spPr/>
        <p:txBody>
          <a:bodyPr/>
          <a:lstStyle/>
          <a:p>
            <a:r>
              <a:rPr lang="en-US" smtClean="0"/>
              <a:t>"Black Arts" Index Maintenance #2</a:t>
            </a:r>
            <a:endParaRPr lang="en-US" dirty="0"/>
          </a:p>
        </p:txBody>
      </p:sp>
      <p:sp>
        <p:nvSpPr>
          <p:cNvPr id="7" name="Slide Number Placeholder 6"/>
          <p:cNvSpPr>
            <a:spLocks noGrp="1"/>
          </p:cNvSpPr>
          <p:nvPr>
            <p:ph type="sldNum" sz="quarter" idx="12"/>
          </p:nvPr>
        </p:nvSpPr>
        <p:spPr/>
        <p:txBody>
          <a:bodyPr/>
          <a:lstStyle/>
          <a:p>
            <a:pPr algn="l"/>
            <a:fld id="{87FD5303-69AD-2E4D-B18B-E5EED0F0A60B}" type="slidenum">
              <a:rPr lang="en-US" smtClean="0"/>
              <a:pPr algn="l"/>
              <a:t>‹#›</a:t>
            </a:fld>
            <a:r>
              <a:rPr lang="en-US" smtClean="0"/>
              <a:t>    </a:t>
            </a:r>
            <a:endParaRPr lang="en-US" dirty="0"/>
          </a:p>
        </p:txBody>
      </p:sp>
    </p:spTree>
    <p:extLst>
      <p:ext uri="{BB962C8B-B14F-4D97-AF65-F5344CB8AC3E}">
        <p14:creationId xmlns:p14="http://schemas.microsoft.com/office/powerpoint/2010/main" val="255009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0" y="3702676"/>
            <a:ext cx="9144000" cy="3155324"/>
          </a:xfrm>
          <a:prstGeom prst="rect">
            <a:avLst/>
          </a:prstGeom>
          <a:solidFill>
            <a:schemeClr val="bg1"/>
          </a:solidFill>
        </p:spPr>
      </p:pic>
      <p:pic>
        <p:nvPicPr>
          <p:cNvPr id="16" name="Picture 15"/>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0" y="0"/>
            <a:ext cx="9144000" cy="3702676"/>
          </a:xfrm>
          <a:prstGeom prst="rect">
            <a:avLst/>
          </a:prstGeom>
          <a:blipFill dpi="0" rotWithShape="1">
            <a:blip r:embed="rId16">
              <a:alphaModFix amt="30000"/>
            </a:blip>
            <a:srcRect/>
            <a:tile tx="0" ty="0" sx="100000" sy="100000" flip="none" algn="tl"/>
          </a:blipFill>
          <a:scene3d>
            <a:camera prst="orthographicFront">
              <a:rot lat="0" lon="0" rev="10800000"/>
            </a:camera>
            <a:lightRig rig="threePt" dir="t"/>
          </a:scene3d>
        </p:spPr>
      </p:pic>
      <p:sp>
        <p:nvSpPr>
          <p:cNvPr id="2" name="Title Placeholder 1"/>
          <p:cNvSpPr>
            <a:spLocks noGrp="1"/>
          </p:cNvSpPr>
          <p:nvPr>
            <p:ph type="title"/>
          </p:nvPr>
        </p:nvSpPr>
        <p:spPr>
          <a:xfrm>
            <a:off x="457200" y="94123"/>
            <a:ext cx="8229600" cy="914400"/>
          </a:xfrm>
          <a:prstGeom prst="rect">
            <a:avLst/>
          </a:prstGeom>
        </p:spPr>
        <p:txBody>
          <a:bodyPr vert="horz" lIns="0" tIns="0" rIns="0" bIns="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0" y="1143000"/>
            <a:ext cx="9144000" cy="5167649"/>
          </a:xfrm>
          <a:prstGeom prst="rect">
            <a:avLst/>
          </a:prstGeom>
          <a:solidFill>
            <a:schemeClr val="bg1"/>
          </a:solidFill>
          <a:ln>
            <a:noFill/>
          </a:ln>
        </p:spPr>
        <p:txBody>
          <a:bodyPr vert="horz" lIns="457200" tIns="91440" rIns="457200"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06329" y="6624904"/>
            <a:ext cx="5865921" cy="181672"/>
          </a:xfrm>
          <a:prstGeom prst="rect">
            <a:avLst/>
          </a:prstGeom>
        </p:spPr>
        <p:txBody>
          <a:bodyPr vert="horz" lIns="91440" tIns="45720" rIns="91440" bIns="45720" rtlCol="0" anchor="ctr"/>
          <a:lstStyle>
            <a:lvl1pPr algn="l">
              <a:defRPr sz="1200" b="1">
                <a:solidFill>
                  <a:schemeClr val="tx1"/>
                </a:solidFill>
              </a:defRPr>
            </a:lvl1pPr>
          </a:lstStyle>
          <a:p>
            <a:r>
              <a:rPr lang="en-US" smtClean="0"/>
              <a:t>10 May 2018 © Copyright by Jeff Moden - All Rights Reserved</a:t>
            </a:r>
            <a:endParaRPr lang="en-US" dirty="0"/>
          </a:p>
        </p:txBody>
      </p:sp>
      <p:sp>
        <p:nvSpPr>
          <p:cNvPr id="5" name="Footer Placeholder 4"/>
          <p:cNvSpPr>
            <a:spLocks noGrp="1"/>
          </p:cNvSpPr>
          <p:nvPr>
            <p:ph type="ftr" sz="quarter" idx="3"/>
          </p:nvPr>
        </p:nvSpPr>
        <p:spPr>
          <a:xfrm>
            <a:off x="228193" y="6352149"/>
            <a:ext cx="6344057" cy="272755"/>
          </a:xfrm>
          <a:prstGeom prst="rect">
            <a:avLst/>
          </a:prstGeom>
        </p:spPr>
        <p:txBody>
          <a:bodyPr vert="horz" lIns="91440" tIns="45720" rIns="91440" bIns="45720" rtlCol="0" anchor="ctr"/>
          <a:lstStyle>
            <a:lvl1pPr algn="l">
              <a:defRPr sz="1600" b="1">
                <a:solidFill>
                  <a:schemeClr val="tx1"/>
                </a:solidFill>
                <a:latin typeface="Arial Black" pitchFamily="34" charset="0"/>
              </a:defRPr>
            </a:lvl1pPr>
          </a:lstStyle>
          <a:p>
            <a:r>
              <a:rPr lang="en-US" smtClean="0"/>
              <a:t>"Black Arts" Index Maintenance #2</a:t>
            </a:r>
            <a:endParaRPr lang="en-US" dirty="0"/>
          </a:p>
        </p:txBody>
      </p:sp>
      <p:sp>
        <p:nvSpPr>
          <p:cNvPr id="6" name="Slide Number Placeholder 5"/>
          <p:cNvSpPr>
            <a:spLocks noGrp="1"/>
          </p:cNvSpPr>
          <p:nvPr>
            <p:ph type="sldNum" sz="quarter" idx="4"/>
          </p:nvPr>
        </p:nvSpPr>
        <p:spPr>
          <a:xfrm>
            <a:off x="228193" y="6624904"/>
            <a:ext cx="527746" cy="181672"/>
          </a:xfrm>
          <a:prstGeom prst="rect">
            <a:avLst/>
          </a:prstGeom>
        </p:spPr>
        <p:txBody>
          <a:bodyPr vert="horz" lIns="91440" tIns="45720" rIns="91440" bIns="45720" rtlCol="0" anchor="ctr"/>
          <a:lstStyle>
            <a:lvl1pPr algn="r">
              <a:defRPr sz="1200" b="1">
                <a:solidFill>
                  <a:schemeClr val="tx1"/>
                </a:solidFill>
              </a:defRPr>
            </a:lvl1pPr>
          </a:lstStyle>
          <a:p>
            <a:pPr algn="l"/>
            <a:fld id="{87FD5303-69AD-2E4D-B18B-E5EED0F0A60B}" type="slidenum">
              <a:rPr lang="en-US" smtClean="0"/>
              <a:pPr algn="l"/>
              <a:t>‹#›</a:t>
            </a:fld>
            <a:r>
              <a:rPr lang="en-US" smtClean="0"/>
              <a:t>    </a:t>
            </a:r>
            <a:endParaRPr lang="en-US" dirty="0"/>
          </a:p>
        </p:txBody>
      </p:sp>
      <p:sp>
        <p:nvSpPr>
          <p:cNvPr id="8" name="Rectangle 7"/>
          <p:cNvSpPr/>
          <p:nvPr/>
        </p:nvSpPr>
        <p:spPr>
          <a:xfrm>
            <a:off x="6572250" y="6310650"/>
            <a:ext cx="2571750" cy="552114"/>
          </a:xfrm>
          <a:custGeom>
            <a:avLst/>
            <a:gdLst>
              <a:gd name="connsiteX0" fmla="*/ 0 w 2571750"/>
              <a:gd name="connsiteY0" fmla="*/ 0 h 547351"/>
              <a:gd name="connsiteX1" fmla="*/ 2571750 w 2571750"/>
              <a:gd name="connsiteY1" fmla="*/ 0 h 547351"/>
              <a:gd name="connsiteX2" fmla="*/ 2571750 w 2571750"/>
              <a:gd name="connsiteY2" fmla="*/ 547351 h 547351"/>
              <a:gd name="connsiteX3" fmla="*/ 0 w 2571750"/>
              <a:gd name="connsiteY3" fmla="*/ 547351 h 547351"/>
              <a:gd name="connsiteX4" fmla="*/ 0 w 2571750"/>
              <a:gd name="connsiteY4" fmla="*/ 0 h 547351"/>
              <a:gd name="connsiteX0" fmla="*/ 0 w 2571750"/>
              <a:gd name="connsiteY0" fmla="*/ 0 h 552114"/>
              <a:gd name="connsiteX1" fmla="*/ 2571750 w 2571750"/>
              <a:gd name="connsiteY1" fmla="*/ 0 h 552114"/>
              <a:gd name="connsiteX2" fmla="*/ 2571750 w 2571750"/>
              <a:gd name="connsiteY2" fmla="*/ 547351 h 552114"/>
              <a:gd name="connsiteX3" fmla="*/ 161925 w 2571750"/>
              <a:gd name="connsiteY3" fmla="*/ 552114 h 552114"/>
              <a:gd name="connsiteX4" fmla="*/ 0 w 2571750"/>
              <a:gd name="connsiteY4" fmla="*/ 0 h 55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0" h="552114">
                <a:moveTo>
                  <a:pt x="0" y="0"/>
                </a:moveTo>
                <a:lnTo>
                  <a:pt x="2571750" y="0"/>
                </a:lnTo>
                <a:lnTo>
                  <a:pt x="2571750" y="547351"/>
                </a:lnTo>
                <a:lnTo>
                  <a:pt x="161925" y="552114"/>
                </a:lnTo>
                <a:lnTo>
                  <a:pt x="0" y="0"/>
                </a:lnTo>
                <a:close/>
              </a:path>
            </a:pathLst>
          </a:cu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457200" rtl="0" eaLnBrk="1" latinLnBrk="0" hangingPunct="1">
        <a:lnSpc>
          <a:spcPts val="3600"/>
        </a:lnSpc>
        <a:spcBef>
          <a:spcPct val="0"/>
        </a:spcBef>
        <a:buNone/>
        <a:defRPr sz="3600" kern="1200">
          <a:ln>
            <a:solidFill>
              <a:srgbClr val="0033CC"/>
            </a:solidFill>
          </a:ln>
          <a:solidFill>
            <a:schemeClr val="bg1"/>
          </a:solidFill>
          <a:latin typeface="Arial Black" pitchFamily="34" charset="0"/>
          <a:ea typeface="+mj-ea"/>
          <a:cs typeface="+mj-cs"/>
        </a:defRPr>
      </a:lvl1pPr>
    </p:titleStyle>
    <p:bodyStyle>
      <a:lvl1pPr marL="342900" indent="-342900" algn="l" defTabSz="457200" rtl="0" eaLnBrk="1" latinLnBrk="0" hangingPunct="1">
        <a:spcBef>
          <a:spcPct val="20000"/>
        </a:spcBef>
        <a:buClr>
          <a:schemeClr val="tx1"/>
        </a:buClr>
        <a:buFont typeface="Wingdings" pitchFamily="2" charset="2"/>
        <a:buChar char="Ø"/>
        <a:defRPr sz="3000" kern="1200">
          <a:ln w="3175">
            <a:noFill/>
          </a:ln>
          <a:solidFill>
            <a:srgbClr val="163764"/>
          </a:solidFill>
          <a:latin typeface="Arial Black" pitchFamily="34" charset="0"/>
          <a:ea typeface="+mn-ea"/>
          <a:cs typeface="+mn-cs"/>
        </a:defRPr>
      </a:lvl1pPr>
      <a:lvl2pPr marL="742950" indent="-285750" algn="l" defTabSz="457200" rtl="0" eaLnBrk="1" latinLnBrk="0" hangingPunct="1">
        <a:spcBef>
          <a:spcPct val="20000"/>
        </a:spcBef>
        <a:buClr>
          <a:schemeClr val="tx1"/>
        </a:buClr>
        <a:buFont typeface="Wingdings" pitchFamily="2" charset="2"/>
        <a:buChar char="Ø"/>
        <a:defRPr sz="2600" kern="1200">
          <a:ln w="3175">
            <a:noFill/>
          </a:ln>
          <a:solidFill>
            <a:srgbClr val="163764"/>
          </a:solidFill>
          <a:latin typeface="Arial Black" pitchFamily="34" charset="0"/>
          <a:ea typeface="+mn-ea"/>
          <a:cs typeface="+mn-cs"/>
        </a:defRPr>
      </a:lvl2pPr>
      <a:lvl3pPr marL="1143000" indent="-228600" algn="l" defTabSz="457200" rtl="0" eaLnBrk="1" latinLnBrk="0" hangingPunct="1">
        <a:spcBef>
          <a:spcPct val="20000"/>
        </a:spcBef>
        <a:buClr>
          <a:schemeClr val="tx1"/>
        </a:buClr>
        <a:buFont typeface="Wingdings" pitchFamily="2" charset="2"/>
        <a:buChar char="Ø"/>
        <a:defRPr sz="2200" kern="1200">
          <a:ln w="3175">
            <a:noFill/>
          </a:ln>
          <a:solidFill>
            <a:srgbClr val="163764"/>
          </a:solidFill>
          <a:latin typeface="Arial Black" pitchFamily="34" charset="0"/>
          <a:ea typeface="+mn-ea"/>
          <a:cs typeface="+mn-cs"/>
        </a:defRPr>
      </a:lvl3pPr>
      <a:lvl4pPr marL="1600200" indent="-228600" algn="l" defTabSz="457200" rtl="0" eaLnBrk="1" latinLnBrk="0" hangingPunct="1">
        <a:spcBef>
          <a:spcPct val="20000"/>
        </a:spcBef>
        <a:buClr>
          <a:schemeClr val="tx1"/>
        </a:buClr>
        <a:buFont typeface="Wingdings" pitchFamily="2" charset="2"/>
        <a:buChar char="Ø"/>
        <a:defRPr sz="2000" kern="1200">
          <a:ln w="3175">
            <a:noFill/>
          </a:ln>
          <a:solidFill>
            <a:srgbClr val="163764"/>
          </a:solidFill>
          <a:latin typeface="Arial Black" pitchFamily="34" charset="0"/>
          <a:ea typeface="+mn-ea"/>
          <a:cs typeface="+mn-cs"/>
        </a:defRPr>
      </a:lvl4pPr>
      <a:lvl5pPr marL="2057400" indent="-228600" algn="l" defTabSz="457200" rtl="0" eaLnBrk="1" latinLnBrk="0" hangingPunct="1">
        <a:spcBef>
          <a:spcPct val="20000"/>
        </a:spcBef>
        <a:buClr>
          <a:schemeClr val="tx1"/>
        </a:buClr>
        <a:buFont typeface="Wingdings" pitchFamily="2" charset="2"/>
        <a:buChar char="Ø"/>
        <a:defRPr sz="1800" kern="1200">
          <a:ln w="3175">
            <a:noFill/>
          </a:ln>
          <a:solidFill>
            <a:srgbClr val="163764"/>
          </a:solidFill>
          <a:latin typeface="Arial Black"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3.xml"/><Relationship Id="rId6" Type="http://schemas.openxmlformats.org/officeDocument/2006/relationships/image" Target="../media/image7.gif"/><Relationship Id="rId5" Type="http://schemas.openxmlformats.org/officeDocument/2006/relationships/image" Target="../media/image11.gif"/><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3.xml"/><Relationship Id="rId5" Type="http://schemas.openxmlformats.org/officeDocument/2006/relationships/image" Target="../media/image21.gif"/><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2.gif"/><Relationship Id="rId1" Type="http://schemas.openxmlformats.org/officeDocument/2006/relationships/slideLayout" Target="../slideLayouts/slideLayout3.xml"/><Relationship Id="rId5" Type="http://schemas.openxmlformats.org/officeDocument/2006/relationships/image" Target="../media/image24.gif"/><Relationship Id="rId4" Type="http://schemas.openxmlformats.org/officeDocument/2006/relationships/image" Target="../media/image23.gif"/></Relationships>
</file>

<file path=ppt/slides/_rels/slide3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gif"/></Relationships>
</file>

<file path=ppt/slides/_rels/slide32.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sqlskills.com/" TargetMode="External"/><Relationship Id="rId2" Type="http://schemas.openxmlformats.org/officeDocument/2006/relationships/hyperlink" Target="https://www.brentozar.com/" TargetMode="External"/><Relationship Id="rId1" Type="http://schemas.openxmlformats.org/officeDocument/2006/relationships/slideLayout" Target="../slideLayouts/slideLayout3.xml"/><Relationship Id="rId4" Type="http://schemas.openxmlformats.org/officeDocument/2006/relationships/hyperlink" Target="http://www.sqlservercentral.com/"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gi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gi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3.xml"/><Relationship Id="rId6" Type="http://schemas.openxmlformats.org/officeDocument/2006/relationships/image" Target="../media/image55.gif"/><Relationship Id="rId5" Type="http://schemas.openxmlformats.org/officeDocument/2006/relationships/image" Target="../media/image54.gif"/><Relationship Id="rId4" Type="http://schemas.openxmlformats.org/officeDocument/2006/relationships/image" Target="../media/image53.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gif"/><Relationship Id="rId1" Type="http://schemas.openxmlformats.org/officeDocument/2006/relationships/slideLayout" Target="../slideLayouts/slideLayout3.xml"/><Relationship Id="rId4" Type="http://schemas.openxmlformats.org/officeDocument/2006/relationships/image" Target="../media/image58.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59.png"/><Relationship Id="rId4" Type="http://schemas.openxmlformats.org/officeDocument/2006/relationships/notesSlide" Target="../notesSlides/notesSlide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image" Target="../media/image63.emf"/><Relationship Id="rId1" Type="http://schemas.openxmlformats.org/officeDocument/2006/relationships/slideLayout" Target="../slideLayouts/slideLayout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technet.microsoft.com/en-us/library/ms177443(v=sql.105).aspx" TargetMode="External"/><Relationship Id="rId2" Type="http://schemas.openxmlformats.org/officeDocument/2006/relationships/hyperlink" Target="https://technet.microsoft.com/en-us/library/ms189051(v=sql.105).aspx" TargetMode="External"/><Relationship Id="rId1" Type="http://schemas.openxmlformats.org/officeDocument/2006/relationships/slideLayout" Target="../slideLayouts/slideLayout3.xml"/><Relationship Id="rId5" Type="http://schemas.openxmlformats.org/officeDocument/2006/relationships/hyperlink" Target="https://docs.microsoft.com/en-us/sql/relational-databases/indexes/reorganize-and-rebuild-indexes" TargetMode="External"/><Relationship Id="rId4" Type="http://schemas.openxmlformats.org/officeDocument/2006/relationships/hyperlink" Target="https://technet.microsoft.com/en-us/library/ms177484(v=sql.105).aspx"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www.sqlskills.com/blogs/paul/how-expensive-are-page-splits-in-terms-of-transaction-log/" TargetMode="External"/><Relationship Id="rId2" Type="http://schemas.openxmlformats.org/officeDocument/2006/relationships/hyperlink" Target="https://docs.microsoft.com/en-us/sql/relational-databases/system-dynamic-management-views/sys-dm-db-index-physical-stats-transact-sql" TargetMode="External"/><Relationship Id="rId1" Type="http://schemas.openxmlformats.org/officeDocument/2006/relationships/slideLayout" Target="../slideLayouts/slideLayout3.xml"/><Relationship Id="rId4" Type="http://schemas.openxmlformats.org/officeDocument/2006/relationships/hyperlink" Target="https://docs.microsoft.com/en-us/sql/relational-databases/indexes/specify-fill-factor-for-an-inde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www.brentozar.com/archive/2012/08/sql-server-index-fragmentation/" TargetMode="External"/><Relationship Id="rId2" Type="http://schemas.openxmlformats.org/officeDocument/2006/relationships/hyperlink" Target="https://ola.hallengren.com/sql-server-index-and-statistics-maintenance.html" TargetMode="External"/><Relationship Id="rId1" Type="http://schemas.openxmlformats.org/officeDocument/2006/relationships/slideLayout" Target="../slideLayouts/slideLayout3.xml"/><Relationship Id="rId4" Type="http://schemas.openxmlformats.org/officeDocument/2006/relationships/hyperlink" Target="https://www.brentozar.com/archive/2013/09/why-index-fragmentation-doesnt-matter-video/" TargetMode="External"/></Relationships>
</file>

<file path=ppt/slides/_rels/slide91.xml.rels><?xml version="1.0" encoding="UTF-8" standalone="yes"?>
<Relationships xmlns="http://schemas.openxmlformats.org/package/2006/relationships"><Relationship Id="rId8" Type="http://schemas.openxmlformats.org/officeDocument/2006/relationships/hyperlink" Target="https://www.sqlskills.com/insidercontent/201505/20150511newsletter.pdf" TargetMode="External"/><Relationship Id="rId13" Type="http://schemas.openxmlformats.org/officeDocument/2006/relationships/hyperlink" Target="https://www.sqlskills.com/blogs/paul/tracking-page-splits-using-the-transaction-log/" TargetMode="External"/><Relationship Id="rId18" Type="http://schemas.openxmlformats.org/officeDocument/2006/relationships/hyperlink" Target="http://www.sqlskills.com/insidercontent/commonsqlservermyths.pdf" TargetMode="External"/><Relationship Id="rId3" Type="http://schemas.openxmlformats.org/officeDocument/2006/relationships/hyperlink" Target="https://www.sqlskills.com/blogs/paul/performance-issues-from-wasted-buffer-pool-memory/" TargetMode="External"/><Relationship Id="rId21" Type="http://schemas.openxmlformats.org/officeDocument/2006/relationships/hyperlink" Target="https://www.sqlskills.com/blogs/paul/on-index-key-size-index-depth-and-performance/" TargetMode="External"/><Relationship Id="rId7" Type="http://schemas.openxmlformats.org/officeDocument/2006/relationships/hyperlink" Target="https://www.sqlskills.com/blogs/paul/sqlskills-sql101-rebuild-vs-reorganize/" TargetMode="External"/><Relationship Id="rId12" Type="http://schemas.openxmlformats.org/officeDocument/2006/relationships/hyperlink" Target="https://www.sqlskills.com/blogs/paul/easy-automation-of-sql-server-database-maintenance/" TargetMode="External"/><Relationship Id="rId17" Type="http://schemas.openxmlformats.org/officeDocument/2006/relationships/hyperlink" Target="https://www.sqlskills.com/blogs/paul/a-sql-server-dba-myth-a-day-2530-fill-factor/" TargetMode="External"/><Relationship Id="rId2" Type="http://schemas.openxmlformats.org/officeDocument/2006/relationships/hyperlink" Target="https://www.sqlskills.com/blogs/paul/why-you-should-not-shrink-your-data-files/" TargetMode="External"/><Relationship Id="rId16" Type="http://schemas.openxmlformats.org/officeDocument/2006/relationships/hyperlink" Target="https://www.sqlskills.com/blogs/paul/can-guid-cluster-keys-cause-non-clustered-index-fragmentation/" TargetMode="External"/><Relationship Id="rId20" Type="http://schemas.openxmlformats.org/officeDocument/2006/relationships/hyperlink" Target="https://www.sqlskills.com/blogs/paul/conference-questions-pot-pourri-3-unexpected-index-rebuild-results-and-bulk-logged-operations/" TargetMode="External"/><Relationship Id="rId1" Type="http://schemas.openxmlformats.org/officeDocument/2006/relationships/slideLayout" Target="../slideLayouts/slideLayout3.xml"/><Relationship Id="rId6" Type="http://schemas.openxmlformats.org/officeDocument/2006/relationships/hyperlink" Target="https://www.sqlskills.com/blogs/kimberly/content/binary/indexesrightbalance-defrag.pdf?59c59e" TargetMode="External"/><Relationship Id="rId11" Type="http://schemas.openxmlformats.org/officeDocument/2006/relationships/hyperlink" Target="https://www.sqlskills.com/blogs/paul/inside-the-storage-engine-anatomy-of-a-record/" TargetMode="External"/><Relationship Id="rId5" Type="http://schemas.openxmlformats.org/officeDocument/2006/relationships/hyperlink" Target="https://www.sqlskills.com/blogs/paul/clustered-or-nonclustered-index-on-a-random-guid/" TargetMode="External"/><Relationship Id="rId15" Type="http://schemas.openxmlformats.org/officeDocument/2006/relationships/hyperlink" Target="https://www.sqlskills.com/blogs/paul/importance-of-index-maintenance/" TargetMode="External"/><Relationship Id="rId10" Type="http://schemas.openxmlformats.org/officeDocument/2006/relationships/hyperlink" Target="https://www.sqlskills.com/blogs/paul/inside-the-storage-engine-anatomy-of-a-page/" TargetMode="External"/><Relationship Id="rId19" Type="http://schemas.openxmlformats.org/officeDocument/2006/relationships/hyperlink" Target="https://www.sqlskills.com/blogs/kimberly/the-clustered-index-debate-continues/" TargetMode="External"/><Relationship Id="rId4" Type="http://schemas.openxmlformats.org/officeDocument/2006/relationships/hyperlink" Target="https://www.sqlskills.com/blogs/paul/how-expensive-are-page-splits-in-terms-of-transaction-log/" TargetMode="External"/><Relationship Id="rId9" Type="http://schemas.openxmlformats.org/officeDocument/2006/relationships/hyperlink" Target="https://www.sqlskills.com/blogs/jonathan/the-accidental-dba-day-14-of-30-index-maintenance/" TargetMode="External"/><Relationship Id="rId14" Type="http://schemas.openxmlformats.org/officeDocument/2006/relationships/hyperlink" Target="https://www.sqlskills.com/blogs/paul/index-rebuilds-depend-on-stats-which-are-updated-by-index-rebuilds/" TargetMode="External"/><Relationship Id="rId22" Type="http://schemas.openxmlformats.org/officeDocument/2006/relationships/hyperlink" Target="https://www.sqlskills.com/blogs/paul/inside-the-storage-engine-proof-that-records-are-not-always-physically-stored-in-index-key-ord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r>
              <a:rPr lang="en-US" dirty="0"/>
              <a:t>Better Methods that Can Actually Prevent Fragmentation for </a:t>
            </a:r>
            <a:r>
              <a:rPr lang="en-US" dirty="0" smtClean="0"/>
              <a:t>Weeks</a:t>
            </a:r>
          </a:p>
          <a:p>
            <a:r>
              <a:rPr lang="en-US" dirty="0" smtClean="0"/>
              <a:t>Jeff Moden</a:t>
            </a:r>
            <a:endParaRPr lang="en-US" dirty="0"/>
          </a:p>
        </p:txBody>
      </p:sp>
      <p:sp>
        <p:nvSpPr>
          <p:cNvPr id="3" name="Title 2"/>
          <p:cNvSpPr>
            <a:spLocks noGrp="1"/>
          </p:cNvSpPr>
          <p:nvPr>
            <p:ph type="ctrTitle"/>
          </p:nvPr>
        </p:nvSpPr>
        <p:spPr/>
        <p:txBody>
          <a:bodyPr/>
          <a:lstStyle/>
          <a:p>
            <a:r>
              <a:rPr lang="en-US" dirty="0" smtClean="0"/>
              <a:t>"Black Arts"</a:t>
            </a:r>
            <a:br>
              <a:rPr lang="en-US" dirty="0" smtClean="0"/>
            </a:br>
            <a:r>
              <a:rPr lang="en-US" dirty="0" smtClean="0"/>
              <a:t>Index Maintenance #2</a:t>
            </a:r>
            <a:endParaRPr lang="en-US" dirty="0"/>
          </a:p>
        </p:txBody>
      </p:sp>
      <p:sp>
        <p:nvSpPr>
          <p:cNvPr id="4" name="Text Placeholder 3"/>
          <p:cNvSpPr>
            <a:spLocks noGrp="1"/>
          </p:cNvSpPr>
          <p:nvPr>
            <p:ph type="body" sz="quarter" idx="10"/>
          </p:nvPr>
        </p:nvSpPr>
        <p:spPr/>
        <p:txBody>
          <a:bodyPr/>
          <a:lstStyle/>
          <a:p>
            <a:pPr>
              <a:spcBef>
                <a:spcPts val="0"/>
              </a:spcBef>
            </a:pPr>
            <a:r>
              <a:rPr lang="en-US" dirty="0"/>
              <a:t>SQL Saturday #830- Colorado Springs, CO</a:t>
            </a:r>
          </a:p>
          <a:p>
            <a:pPr>
              <a:spcBef>
                <a:spcPts val="0"/>
              </a:spcBef>
            </a:pPr>
            <a:r>
              <a:rPr lang="en-US" dirty="0"/>
              <a:t>06 April, 2019</a:t>
            </a:r>
            <a:endParaRPr lang="en-US" dirty="0"/>
          </a:p>
        </p:txBody>
      </p:sp>
    </p:spTree>
    <p:extLst>
      <p:ext uri="{BB962C8B-B14F-4D97-AF65-F5344CB8AC3E}">
        <p14:creationId xmlns:p14="http://schemas.microsoft.com/office/powerpoint/2010/main" val="176286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as Seen by </a:t>
            </a:r>
            <a:r>
              <a:rPr lang="en-US" dirty="0" err="1" smtClean="0"/>
              <a:t>sp_IndexDNA</a:t>
            </a:r>
            <a:endParaRPr lang="en-US" dirty="0" smtClean="0"/>
          </a:p>
        </p:txBody>
      </p:sp>
      <p:sp>
        <p:nvSpPr>
          <p:cNvPr id="3" name="Title 2"/>
          <p:cNvSpPr>
            <a:spLocks noGrp="1"/>
          </p:cNvSpPr>
          <p:nvPr>
            <p:ph type="ctrTitle"/>
          </p:nvPr>
        </p:nvSpPr>
        <p:spPr/>
        <p:txBody>
          <a:bodyPr/>
          <a:lstStyle/>
          <a:p>
            <a:r>
              <a:rPr lang="en-US" dirty="0"/>
              <a:t>Low Threshold Rebuilds</a:t>
            </a:r>
          </a:p>
        </p:txBody>
      </p:sp>
    </p:spTree>
    <p:extLst>
      <p:ext uri="{BB962C8B-B14F-4D97-AF65-F5344CB8AC3E}">
        <p14:creationId xmlns:p14="http://schemas.microsoft.com/office/powerpoint/2010/main" val="41468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11</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Low Threshold Rebuilds </a:t>
            </a:r>
            <a:r>
              <a:rPr lang="en-US" dirty="0" smtClean="0">
                <a:solidFill>
                  <a:srgbClr val="FFFF00"/>
                </a:solidFill>
              </a:rPr>
              <a:t>Daily </a:t>
            </a:r>
            <a:r>
              <a:rPr lang="en-US" dirty="0" smtClean="0"/>
              <a:t>80</a:t>
            </a:r>
            <a:r>
              <a:rPr lang="en-US" dirty="0"/>
              <a:t/>
            </a:r>
            <a:br>
              <a:rPr lang="en-US" dirty="0"/>
            </a:br>
            <a:r>
              <a:rPr lang="en-US" dirty="0"/>
              <a:t>Random GUID/Evenly Distributed</a:t>
            </a:r>
          </a:p>
        </p:txBody>
      </p:sp>
      <p:sp>
        <p:nvSpPr>
          <p:cNvPr id="7" name="Flowchart: Terminator 6"/>
          <p:cNvSpPr/>
          <p:nvPr/>
        </p:nvSpPr>
        <p:spPr>
          <a:xfrm>
            <a:off x="228193" y="3468914"/>
            <a:ext cx="8219121" cy="580572"/>
          </a:xfrm>
          <a:prstGeom prst="flowChartTerminator">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9" name="TextBox 8"/>
          <p:cNvSpPr txBox="1"/>
          <p:nvPr/>
        </p:nvSpPr>
        <p:spPr>
          <a:xfrm>
            <a:off x="604731" y="4189373"/>
            <a:ext cx="2399726" cy="1477328"/>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Just starting to fragment and will rebuild before it gets much worse.</a:t>
            </a:r>
          </a:p>
        </p:txBody>
      </p:sp>
      <p:cxnSp>
        <p:nvCxnSpPr>
          <p:cNvPr id="10" name="Straight Arrow Connector 9"/>
          <p:cNvCxnSpPr>
            <a:stCxn id="9" idx="3"/>
            <a:endCxn id="7" idx="2"/>
          </p:cNvCxnSpPr>
          <p:nvPr/>
        </p:nvCxnSpPr>
        <p:spPr>
          <a:xfrm flipV="1">
            <a:off x="3004457" y="4049486"/>
            <a:ext cx="1333297" cy="87855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98605" y="2700094"/>
            <a:ext cx="2536481"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Almost everything above 80% line.</a:t>
            </a:r>
          </a:p>
        </p:txBody>
      </p:sp>
      <p:sp>
        <p:nvSpPr>
          <p:cNvPr id="18" name="TextBox 17"/>
          <p:cNvSpPr txBox="1"/>
          <p:nvPr/>
        </p:nvSpPr>
        <p:spPr>
          <a:xfrm>
            <a:off x="6065607" y="2700094"/>
            <a:ext cx="2536481"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Filling in above FF line as expected.</a:t>
            </a:r>
          </a:p>
        </p:txBody>
      </p:sp>
      <p:cxnSp>
        <p:nvCxnSpPr>
          <p:cNvPr id="19" name="Straight Arrow Connector 18"/>
          <p:cNvCxnSpPr>
            <a:stCxn id="18" idx="0"/>
          </p:cNvCxnSpPr>
          <p:nvPr/>
        </p:nvCxnSpPr>
        <p:spPr>
          <a:xfrm flipH="1" flipV="1">
            <a:off x="4947342" y="2191657"/>
            <a:ext cx="2386506" cy="50843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8" idx="0"/>
          </p:cNvCxnSpPr>
          <p:nvPr/>
        </p:nvCxnSpPr>
        <p:spPr>
          <a:xfrm flipH="1" flipV="1">
            <a:off x="6065607" y="2191657"/>
            <a:ext cx="1268241" cy="50843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8" idx="0"/>
          </p:cNvCxnSpPr>
          <p:nvPr/>
        </p:nvCxnSpPr>
        <p:spPr>
          <a:xfrm flipH="1" flipV="1">
            <a:off x="7053931" y="2191657"/>
            <a:ext cx="279917" cy="50843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8" idx="0"/>
          </p:cNvCxnSpPr>
          <p:nvPr/>
        </p:nvCxnSpPr>
        <p:spPr>
          <a:xfrm flipV="1">
            <a:off x="7333848" y="2191658"/>
            <a:ext cx="765111" cy="50843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382917" y="2722302"/>
            <a:ext cx="2536481"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Average Page Density is ~87%</a:t>
            </a:r>
          </a:p>
        </p:txBody>
      </p:sp>
      <p:cxnSp>
        <p:nvCxnSpPr>
          <p:cNvPr id="36" name="Straight Arrow Connector 35"/>
          <p:cNvCxnSpPr>
            <a:stCxn id="35" idx="0"/>
          </p:cNvCxnSpPr>
          <p:nvPr/>
        </p:nvCxnSpPr>
        <p:spPr>
          <a:xfrm flipV="1">
            <a:off x="4651158" y="2338388"/>
            <a:ext cx="0" cy="383914"/>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4947342" y="4498020"/>
            <a:ext cx="2822296"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Had no page splits/fragmentation for 4 weeks</a:t>
            </a:r>
          </a:p>
        </p:txBody>
      </p:sp>
    </p:spTree>
    <p:extLst>
      <p:ext uri="{BB962C8B-B14F-4D97-AF65-F5344CB8AC3E}">
        <p14:creationId xmlns:p14="http://schemas.microsoft.com/office/powerpoint/2010/main" val="380957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arn(outVertical)">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out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outVertic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outVertical)">
                                      <p:cBhvr>
                                        <p:cTn id="33" dur="500"/>
                                        <p:tgtEl>
                                          <p:spTgt spid="18"/>
                                        </p:tgtEl>
                                      </p:cBhvr>
                                    </p:animEffect>
                                  </p:childTnLst>
                                </p:cTn>
                              </p:par>
                              <p:par>
                                <p:cTn id="34" presetID="22" presetClass="entr" presetSubtype="4"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down)">
                                      <p:cBhvr>
                                        <p:cTn id="36" dur="500"/>
                                        <p:tgtEl>
                                          <p:spTgt spid="19"/>
                                        </p:tgtEl>
                                      </p:cBhvr>
                                    </p:animEffect>
                                  </p:childTnLst>
                                </p:cTn>
                              </p:par>
                              <p:par>
                                <p:cTn id="37" presetID="2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par>
                                <p:cTn id="43" presetID="22" presetClass="entr" presetSubtype="4"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37" fill="hold" grpId="0"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barn(outVertical)">
                                      <p:cBhvr>
                                        <p:cTn id="50" dur="500"/>
                                        <p:tgtEl>
                                          <p:spTgt spid="35"/>
                                        </p:tgtEl>
                                      </p:cBhvr>
                                    </p:animEffect>
                                  </p:childTnLst>
                                </p:cTn>
                              </p:par>
                              <p:par>
                                <p:cTn id="51" presetID="22" presetClass="entr" presetSubtype="4"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down)">
                                      <p:cBhvr>
                                        <p:cTn id="5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7" grpId="0" animBg="1"/>
      <p:bldP spid="18" grpId="0" animBg="1"/>
      <p:bldP spid="35"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a:xfrm>
            <a:off x="7649029" y="1930088"/>
            <a:ext cx="1494971" cy="149497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35" name="Straight Arrow Connector 34"/>
          <p:cNvCxnSpPr>
            <a:endCxn id="27" idx="1"/>
          </p:cNvCxnSpPr>
          <p:nvPr/>
        </p:nvCxnSpPr>
        <p:spPr>
          <a:xfrm>
            <a:off x="5763297" y="2677573"/>
            <a:ext cx="1885732" cy="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205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175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12</a:t>
            </a:fld>
            <a:r>
              <a:rPr lang="en-US" smtClean="0"/>
              <a:t>    </a:t>
            </a:r>
            <a:endParaRPr lang="en-US" dirty="0"/>
          </a:p>
        </p:txBody>
      </p:sp>
      <p:sp>
        <p:nvSpPr>
          <p:cNvPr id="5" name="Title 4"/>
          <p:cNvSpPr>
            <a:spLocks noGrp="1"/>
          </p:cNvSpPr>
          <p:nvPr>
            <p:ph type="title"/>
          </p:nvPr>
        </p:nvSpPr>
        <p:spPr/>
        <p:txBody>
          <a:bodyPr>
            <a:normAutofit fontScale="90000"/>
          </a:bodyPr>
          <a:lstStyle/>
          <a:p>
            <a:r>
              <a:rPr lang="en-US" dirty="0" smtClean="0"/>
              <a:t>Low Threshold Rebuilds 70-80-90 </a:t>
            </a:r>
            <a:r>
              <a:rPr lang="en-US" dirty="0"/>
              <a:t/>
            </a:r>
            <a:br>
              <a:rPr lang="en-US" dirty="0"/>
            </a:br>
            <a:r>
              <a:rPr lang="en-US" dirty="0"/>
              <a:t>Random GUID/Evenly Distributed</a:t>
            </a:r>
          </a:p>
        </p:txBody>
      </p:sp>
      <p:sp>
        <p:nvSpPr>
          <p:cNvPr id="12" name="TextBox 11"/>
          <p:cNvSpPr txBox="1"/>
          <p:nvPr/>
        </p:nvSpPr>
        <p:spPr>
          <a:xfrm>
            <a:off x="7010384" y="2677574"/>
            <a:ext cx="2032000"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Ended about 8 days after rebuild</a:t>
            </a:r>
          </a:p>
        </p:txBody>
      </p:sp>
      <p:cxnSp>
        <p:nvCxnSpPr>
          <p:cNvPr id="13" name="Straight Arrow Connector 12"/>
          <p:cNvCxnSpPr>
            <a:stCxn id="12" idx="1"/>
          </p:cNvCxnSpPr>
          <p:nvPr/>
        </p:nvCxnSpPr>
        <p:spPr>
          <a:xfrm flipH="1">
            <a:off x="4235904" y="3139239"/>
            <a:ext cx="2774480"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25" idx="1"/>
          </p:cNvCxnSpPr>
          <p:nvPr/>
        </p:nvCxnSpPr>
        <p:spPr>
          <a:xfrm flipH="1">
            <a:off x="4235904" y="4578496"/>
            <a:ext cx="2774480" cy="346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31" idx="1"/>
          </p:cNvCxnSpPr>
          <p:nvPr/>
        </p:nvCxnSpPr>
        <p:spPr>
          <a:xfrm flipH="1" flipV="1">
            <a:off x="4235905" y="5022425"/>
            <a:ext cx="2774479" cy="81942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7010384" y="4255330"/>
            <a:ext cx="2032000"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Ended just before rebuild</a:t>
            </a:r>
          </a:p>
        </p:txBody>
      </p:sp>
      <p:sp>
        <p:nvSpPr>
          <p:cNvPr id="31" name="TextBox 30"/>
          <p:cNvSpPr txBox="1"/>
          <p:nvPr/>
        </p:nvSpPr>
        <p:spPr>
          <a:xfrm>
            <a:off x="7010384" y="5380187"/>
            <a:ext cx="2032000" cy="923330"/>
          </a:xfrm>
          <a:prstGeom prst="rect">
            <a:avLst/>
          </a:prstGeom>
          <a:solidFill>
            <a:schemeClr val="bg1"/>
          </a:solidFill>
          <a:ln w="38100">
            <a:solidFill>
              <a:srgbClr val="FF0000"/>
            </a:solidFill>
          </a:ln>
        </p:spPr>
        <p:txBody>
          <a:bodyPr wrap="square" rtlCol="0">
            <a:spAutoFit/>
          </a:bodyPr>
          <a:lstStyle/>
          <a:p>
            <a:pPr algn="ctr"/>
            <a:r>
              <a:rPr lang="en-US" dirty="0">
                <a:latin typeface="Arial Black" panose="020B0A04020102020204" pitchFamily="34" charset="0"/>
              </a:rPr>
              <a:t>Ended about </a:t>
            </a:r>
            <a:r>
              <a:rPr lang="en-US" dirty="0" smtClean="0">
                <a:latin typeface="Arial Black" panose="020B0A04020102020204" pitchFamily="34" charset="0"/>
              </a:rPr>
              <a:t>3 </a:t>
            </a:r>
            <a:r>
              <a:rPr lang="en-US" dirty="0">
                <a:latin typeface="Arial Black" panose="020B0A04020102020204" pitchFamily="34" charset="0"/>
              </a:rPr>
              <a:t>days after rebuild</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4572000" cy="258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30752"/>
            <a:ext cx="4572000" cy="258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143000"/>
            <a:ext cx="4572000" cy="258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Flowchart: Connector 19"/>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7" name="Oval 6"/>
          <p:cNvSpPr/>
          <p:nvPr/>
        </p:nvSpPr>
        <p:spPr>
          <a:xfrm>
            <a:off x="228193" y="2061029"/>
            <a:ext cx="3734207" cy="136403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2" name="Oval 21"/>
          <p:cNvSpPr/>
          <p:nvPr/>
        </p:nvSpPr>
        <p:spPr>
          <a:xfrm>
            <a:off x="251460" y="4255330"/>
            <a:ext cx="3734207" cy="1724556"/>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02721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arn(outVertic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1"/>
                                        </p:tgtEl>
                                        <p:attrNameLst>
                                          <p:attrName>style.visibility</p:attrName>
                                        </p:attrNameLst>
                                      </p:cBhvr>
                                      <p:to>
                                        <p:strVal val="visible"/>
                                      </p:to>
                                    </p:set>
                                    <p:animEffect transition="in" filter="fade">
                                      <p:cBhvr>
                                        <p:cTn id="20" dur="500"/>
                                        <p:tgtEl>
                                          <p:spTgt spid="2051"/>
                                        </p:tgtEl>
                                      </p:cBhvr>
                                    </p:animEffect>
                                  </p:childTnLst>
                                </p:cTn>
                              </p:par>
                              <p:par>
                                <p:cTn id="21" presetID="10" presetClass="exit" presetSubtype="0" fill="hold" nodeType="withEffect">
                                  <p:stCondLst>
                                    <p:cond delay="0"/>
                                  </p:stCondLst>
                                  <p:childTnLst>
                                    <p:animEffect transition="out" filter="fade">
                                      <p:cBhvr>
                                        <p:cTn id="22" dur="500"/>
                                        <p:tgtEl>
                                          <p:spTgt spid="2050"/>
                                        </p:tgtEl>
                                      </p:cBhvr>
                                    </p:animEffect>
                                    <p:set>
                                      <p:cBhvr>
                                        <p:cTn id="23" dur="1" fill="hold">
                                          <p:stCondLst>
                                            <p:cond delay="499"/>
                                          </p:stCondLst>
                                        </p:cTn>
                                        <p:tgtEl>
                                          <p:spTgt spid="205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right)">
                                      <p:cBhvr>
                                        <p:cTn id="28" dur="500"/>
                                        <p:tgtEl>
                                          <p:spTgt spid="13"/>
                                        </p:tgtEl>
                                      </p:cBhvr>
                                    </p:animEffect>
                                  </p:childTnLst>
                                </p:cTn>
                              </p:par>
                              <p:par>
                                <p:cTn id="29" presetID="16" presetClass="entr" presetSubtype="37"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outVertic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16" presetClass="entr" presetSubtype="37"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arn(outVertical)">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right)">
                                      <p:cBhvr>
                                        <p:cTn id="44" dur="500"/>
                                        <p:tgtEl>
                                          <p:spTgt spid="15"/>
                                        </p:tgtEl>
                                      </p:cBhvr>
                                    </p:animEffect>
                                  </p:childTnLst>
                                </p:cTn>
                              </p:par>
                              <p:par>
                                <p:cTn id="45" presetID="16" presetClass="entr" presetSubtype="37"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barn(outVertical)">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2051"/>
                                        </p:tgtEl>
                                      </p:cBhvr>
                                    </p:animEffect>
                                    <p:set>
                                      <p:cBhvr>
                                        <p:cTn id="52" dur="1" fill="hold">
                                          <p:stCondLst>
                                            <p:cond delay="499"/>
                                          </p:stCondLst>
                                        </p:cTn>
                                        <p:tgtEl>
                                          <p:spTgt spid="2051"/>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25"/>
                                        </p:tgtEl>
                                      </p:cBhvr>
                                    </p:animEffect>
                                    <p:set>
                                      <p:cBhvr>
                                        <p:cTn id="67" dur="1" fill="hold">
                                          <p:stCondLst>
                                            <p:cond delay="499"/>
                                          </p:stCondLst>
                                        </p:cTn>
                                        <p:tgtEl>
                                          <p:spTgt spid="25"/>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31"/>
                                        </p:tgtEl>
                                      </p:cBhvr>
                                    </p:animEffect>
                                    <p:set>
                                      <p:cBhvr>
                                        <p:cTn id="70" dur="1" fill="hold">
                                          <p:stCondLst>
                                            <p:cond delay="499"/>
                                          </p:stCondLst>
                                        </p:cTn>
                                        <p:tgtEl>
                                          <p:spTgt spid="31"/>
                                        </p:tgtEl>
                                        <p:attrNameLst>
                                          <p:attrName>style.visibility</p:attrName>
                                        </p:attrNameLst>
                                      </p:cBhvr>
                                      <p:to>
                                        <p:strVal val="hidden"/>
                                      </p:to>
                                    </p:set>
                                  </p:childTnLst>
                                </p:cTn>
                              </p:par>
                              <p:par>
                                <p:cTn id="71" presetID="10" presetClass="entr" presetSubtype="0" fill="hold" nodeType="withEffect">
                                  <p:stCondLst>
                                    <p:cond delay="0"/>
                                  </p:stCondLst>
                                  <p:childTnLst>
                                    <p:set>
                                      <p:cBhvr>
                                        <p:cTn id="72" dur="1" fill="hold">
                                          <p:stCondLst>
                                            <p:cond delay="0"/>
                                          </p:stCondLst>
                                        </p:cTn>
                                        <p:tgtEl>
                                          <p:spTgt spid="2052"/>
                                        </p:tgtEl>
                                        <p:attrNameLst>
                                          <p:attrName>style.visibility</p:attrName>
                                        </p:attrNameLst>
                                      </p:cBhvr>
                                      <p:to>
                                        <p:strVal val="visible"/>
                                      </p:to>
                                    </p:set>
                                    <p:animEffect transition="in" filter="fade">
                                      <p:cBhvr>
                                        <p:cTn id="73" dur="500"/>
                                        <p:tgtEl>
                                          <p:spTgt spid="205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123"/>
                                        </p:tgtEl>
                                        <p:attrNameLst>
                                          <p:attrName>style.visibility</p:attrName>
                                        </p:attrNameLst>
                                      </p:cBhvr>
                                      <p:to>
                                        <p:strVal val="visible"/>
                                      </p:to>
                                    </p:set>
                                    <p:animEffect transition="in" filter="fade">
                                      <p:cBhvr>
                                        <p:cTn id="78" dur="500"/>
                                        <p:tgtEl>
                                          <p:spTgt spid="5123"/>
                                        </p:tgtEl>
                                      </p:cBhvr>
                                    </p:animEffect>
                                  </p:childTnLst>
                                </p:cTn>
                              </p:par>
                            </p:childTnLst>
                          </p:cTn>
                        </p:par>
                      </p:childTnLst>
                    </p:cTn>
                  </p:par>
                  <p:par>
                    <p:cTn id="79" fill="hold">
                      <p:stCondLst>
                        <p:cond delay="indefinite"/>
                      </p:stCondLst>
                      <p:childTnLst>
                        <p:par>
                          <p:cTn id="80" fill="hold">
                            <p:stCondLst>
                              <p:cond delay="0"/>
                            </p:stCondLst>
                            <p:childTnLst>
                              <p:par>
                                <p:cTn id="81" presetID="21" presetClass="entr" presetSubtype="1" fill="hold" grpId="0"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wheel(1)">
                                      <p:cBhvr>
                                        <p:cTn id="83" dur="1000"/>
                                        <p:tgtEl>
                                          <p:spTgt spid="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124"/>
                                        </p:tgtEl>
                                        <p:attrNameLst>
                                          <p:attrName>style.visibility</p:attrName>
                                        </p:attrNameLst>
                                      </p:cBhvr>
                                      <p:to>
                                        <p:strVal val="visible"/>
                                      </p:to>
                                    </p:set>
                                    <p:animEffect transition="in" filter="fade">
                                      <p:cBhvr>
                                        <p:cTn id="88" dur="500"/>
                                        <p:tgtEl>
                                          <p:spTgt spid="5124"/>
                                        </p:tgtEl>
                                      </p:cBhvr>
                                    </p:animEffect>
                                  </p:childTnLst>
                                </p:cTn>
                              </p:par>
                              <p:par>
                                <p:cTn id="89" presetID="10" presetClass="exit" presetSubtype="0" fill="hold" grpId="1" nodeType="withEffect">
                                  <p:stCondLst>
                                    <p:cond delay="0"/>
                                  </p:stCondLst>
                                  <p:childTnLst>
                                    <p:animEffect transition="out" filter="fade">
                                      <p:cBhvr>
                                        <p:cTn id="90" dur="500"/>
                                        <p:tgtEl>
                                          <p:spTgt spid="7"/>
                                        </p:tgtEl>
                                      </p:cBhvr>
                                    </p:animEffect>
                                    <p:set>
                                      <p:cBhvr>
                                        <p:cTn id="91" dur="1" fill="hold">
                                          <p:stCondLst>
                                            <p:cond delay="499"/>
                                          </p:stCondLst>
                                        </p:cTn>
                                        <p:tgtEl>
                                          <p:spTgt spid="7"/>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35"/>
                                        </p:tgtEl>
                                      </p:cBhvr>
                                    </p:animEffect>
                                    <p:set>
                                      <p:cBhvr>
                                        <p:cTn id="94" dur="1" fill="hold">
                                          <p:stCondLst>
                                            <p:cond delay="499"/>
                                          </p:stCondLst>
                                        </p:cTn>
                                        <p:tgtEl>
                                          <p:spTgt spid="3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1" presetClass="entr" presetSubtype="1"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heel(1)">
                                      <p:cBhvr>
                                        <p:cTn id="9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2" grpId="0" animBg="1"/>
      <p:bldP spid="12" grpId="1" animBg="1"/>
      <p:bldP spid="25" grpId="0" animBg="1"/>
      <p:bldP spid="25" grpId="1" animBg="1"/>
      <p:bldP spid="31" grpId="0" animBg="1"/>
      <p:bldP spid="31" grpId="1" animBg="1"/>
      <p:bldP spid="7" grpId="0" animBg="1"/>
      <p:bldP spid="7" grpId="1"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13</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LTDD_FF080</a:t>
            </a:r>
            <a:br>
              <a:rPr lang="en-US" dirty="0" smtClean="0"/>
            </a:br>
            <a:r>
              <a:rPr lang="en-US" dirty="0" smtClean="0"/>
              <a:t>Before and After Rebuild</a:t>
            </a:r>
            <a:endParaRPr lang="en-US" dirty="0"/>
          </a:p>
        </p:txBody>
      </p:sp>
      <p:sp>
        <p:nvSpPr>
          <p:cNvPr id="6" name="Content Placeholder 5"/>
          <p:cNvSpPr>
            <a:spLocks noGrp="1"/>
          </p:cNvSpPr>
          <p:nvPr>
            <p:ph sz="quarter" idx="10"/>
          </p:nvPr>
        </p:nvSpPr>
        <p:spPr/>
        <p:txBody>
          <a:bodyPr/>
          <a:lstStyle/>
          <a:p>
            <a:endParaRPr lang="en-US"/>
          </a:p>
        </p:txBody>
      </p:sp>
      <p:pic>
        <p:nvPicPr>
          <p:cNvPr id="3075"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8215086" y="1814286"/>
            <a:ext cx="0" cy="390434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67564" y="4523021"/>
            <a:ext cx="2032000"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Not quite 65,000 pages</a:t>
            </a:r>
          </a:p>
        </p:txBody>
      </p:sp>
      <p:pic>
        <p:nvPicPr>
          <p:cNvPr id="307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Arrow Connector 13"/>
          <p:cNvCxnSpPr/>
          <p:nvPr/>
        </p:nvCxnSpPr>
        <p:spPr>
          <a:xfrm>
            <a:off x="7801429" y="1814286"/>
            <a:ext cx="0" cy="390434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81344" y="3424526"/>
            <a:ext cx="3490656" cy="1754326"/>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Only costs about 550 pages (4.3 MB) to be good for another 4-5 weeks with NO PAGE SPLITS/No Fragmentation and that space will be used!</a:t>
            </a:r>
          </a:p>
        </p:txBody>
      </p:sp>
      <p:sp>
        <p:nvSpPr>
          <p:cNvPr id="17" name="TextBox 16"/>
          <p:cNvSpPr txBox="1"/>
          <p:nvPr/>
        </p:nvSpPr>
        <p:spPr>
          <a:xfrm>
            <a:off x="522485" y="1814286"/>
            <a:ext cx="7278943" cy="754743"/>
          </a:xfrm>
          <a:prstGeom prst="rect">
            <a:avLst/>
          </a:prstGeom>
          <a:solidFill>
            <a:srgbClr val="FFFF00">
              <a:alpha val="40000"/>
            </a:srgbClr>
          </a:solidFill>
          <a:ln w="38100">
            <a:solidFill>
              <a:srgbClr val="FF0000"/>
            </a:solidFill>
          </a:ln>
        </p:spPr>
        <p:txBody>
          <a:bodyPr wrap="square" rtlCol="0" anchor="ctr" anchorCtr="0">
            <a:noAutofit/>
          </a:bodyPr>
          <a:lstStyle/>
          <a:p>
            <a:pPr algn="ctr"/>
            <a:r>
              <a:rPr lang="en-US" dirty="0" smtClean="0">
                <a:latin typeface="Arial Black" panose="020B0A04020102020204" pitchFamily="34" charset="0"/>
              </a:rPr>
              <a:t>Lots of Free Space to fill</a:t>
            </a:r>
          </a:p>
          <a:p>
            <a:pPr algn="ctr"/>
            <a:r>
              <a:rPr lang="en-US" dirty="0" smtClean="0">
                <a:latin typeface="Arial Black" panose="020B0A04020102020204" pitchFamily="34" charset="0"/>
              </a:rPr>
              <a:t>(REORGANIZE DOES NOTHING TO HELP THIS SPACE!!!)</a:t>
            </a:r>
          </a:p>
        </p:txBody>
      </p:sp>
      <p:sp>
        <p:nvSpPr>
          <p:cNvPr id="16" name="Flowchart: Connector 15"/>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73252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par>
                                <p:cTn id="13" presetID="16" presetClass="entr" presetSubtype="37"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076"/>
                                        </p:tgtEl>
                                        <p:attrNameLst>
                                          <p:attrName>style.visibility</p:attrName>
                                        </p:attrNameLst>
                                      </p:cBhvr>
                                      <p:to>
                                        <p:strVal val="visible"/>
                                      </p:to>
                                    </p:set>
                                    <p:animEffect transition="in" filter="wipe(left)">
                                      <p:cBhvr>
                                        <p:cTn id="26" dur="5000"/>
                                        <p:tgtEl>
                                          <p:spTgt spid="3076"/>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outVertical)">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up)">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outVertical)">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5"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14</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How do we achieve such a miracle? (Repeat)</a:t>
            </a:r>
            <a:endParaRPr lang="en-US" dirty="0"/>
          </a:p>
        </p:txBody>
      </p:sp>
      <p:sp>
        <p:nvSpPr>
          <p:cNvPr id="6" name="Content Placeholder 5"/>
          <p:cNvSpPr>
            <a:spLocks noGrp="1"/>
          </p:cNvSpPr>
          <p:nvPr>
            <p:ph sz="quarter" idx="10"/>
          </p:nvPr>
        </p:nvSpPr>
        <p:spPr/>
        <p:txBody>
          <a:bodyPr>
            <a:normAutofit lnSpcReduction="10000"/>
          </a:bodyPr>
          <a:lstStyle/>
          <a:p>
            <a:r>
              <a:rPr lang="en-US" dirty="0"/>
              <a:t>Identify the index as a GUID or mostly "Evenly Distributed" index.</a:t>
            </a:r>
          </a:p>
          <a:p>
            <a:r>
              <a:rPr lang="en-US" dirty="0" smtClean="0"/>
              <a:t>Made </a:t>
            </a:r>
            <a:r>
              <a:rPr lang="en-US" dirty="0"/>
              <a:t>4 small changes in how it's defragmented.</a:t>
            </a:r>
          </a:p>
          <a:p>
            <a:pPr lvl="1"/>
            <a:r>
              <a:rPr lang="en-US" dirty="0" smtClean="0">
                <a:solidFill>
                  <a:srgbClr val="FF0000"/>
                </a:solidFill>
                <a:effectLst>
                  <a:outerShdw blurRad="38100" dist="38100" dir="2700000" algn="tl">
                    <a:srgbClr val="000000"/>
                  </a:outerShdw>
                </a:effectLst>
              </a:rPr>
              <a:t>Stopped </a:t>
            </a:r>
            <a:r>
              <a:rPr lang="en-US" dirty="0">
                <a:solidFill>
                  <a:srgbClr val="FF0000"/>
                </a:solidFill>
                <a:effectLst>
                  <a:outerShdw blurRad="38100" dist="38100" dir="2700000" algn="tl">
                    <a:srgbClr val="000000"/>
                  </a:outerShdw>
                </a:effectLst>
              </a:rPr>
              <a:t>Using Reorganize </a:t>
            </a:r>
            <a:r>
              <a:rPr lang="en-US" dirty="0"/>
              <a:t>for this type of index.  Only do REBUILDS!</a:t>
            </a:r>
          </a:p>
          <a:p>
            <a:pPr lvl="1"/>
            <a:r>
              <a:rPr lang="en-US" dirty="0" smtClean="0"/>
              <a:t>Established </a:t>
            </a:r>
            <a:r>
              <a:rPr lang="en-US" dirty="0"/>
              <a:t>a proper fill factor (ends with "1").</a:t>
            </a:r>
          </a:p>
          <a:p>
            <a:pPr lvl="1"/>
            <a:r>
              <a:rPr lang="en-US" dirty="0" smtClean="0"/>
              <a:t>Rebuilt </a:t>
            </a:r>
            <a:r>
              <a:rPr lang="en-US" dirty="0"/>
              <a:t>as soon as confirmed fragmentation starts to happen @ 1%.</a:t>
            </a:r>
          </a:p>
          <a:p>
            <a:pPr lvl="1"/>
            <a:r>
              <a:rPr lang="en-US" dirty="0" smtClean="0"/>
              <a:t>Ran </a:t>
            </a:r>
            <a:r>
              <a:rPr lang="en-US" dirty="0"/>
              <a:t>Index Maintenance every night</a:t>
            </a:r>
            <a:r>
              <a:rPr lang="en-US" dirty="0" smtClean="0"/>
              <a:t>.</a:t>
            </a:r>
            <a:endParaRPr lang="en-US" dirty="0"/>
          </a:p>
        </p:txBody>
      </p:sp>
      <p:sp>
        <p:nvSpPr>
          <p:cNvPr id="8" name="Flowchart: Connector 7"/>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22760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15</a:t>
            </a:fld>
            <a:r>
              <a:rPr lang="en-US" smtClean="0"/>
              <a:t>    </a:t>
            </a:r>
            <a:endParaRPr lang="en-US" dirty="0"/>
          </a:p>
        </p:txBody>
      </p:sp>
      <p:sp>
        <p:nvSpPr>
          <p:cNvPr id="5" name="Title 4"/>
          <p:cNvSpPr>
            <a:spLocks noGrp="1"/>
          </p:cNvSpPr>
          <p:nvPr>
            <p:ph type="title"/>
          </p:nvPr>
        </p:nvSpPr>
        <p:spPr/>
        <p:txBody>
          <a:bodyPr/>
          <a:lstStyle/>
          <a:p>
            <a:r>
              <a:rPr lang="en-US" dirty="0" smtClean="0"/>
              <a:t>The Hard Part Is…</a:t>
            </a:r>
            <a:endParaRPr lang="en-US" dirty="0"/>
          </a:p>
        </p:txBody>
      </p:sp>
      <p:sp>
        <p:nvSpPr>
          <p:cNvPr id="6" name="Content Placeholder 5"/>
          <p:cNvSpPr>
            <a:spLocks noGrp="1"/>
          </p:cNvSpPr>
          <p:nvPr>
            <p:ph sz="quarter" idx="10"/>
          </p:nvPr>
        </p:nvSpPr>
        <p:spPr/>
        <p:txBody>
          <a:bodyPr>
            <a:normAutofit lnSpcReduction="10000"/>
          </a:bodyPr>
          <a:lstStyle/>
          <a:p>
            <a:r>
              <a:rPr lang="en-US" dirty="0" smtClean="0"/>
              <a:t>How to determine if the index is an evenly or nearly evenly distributed index?</a:t>
            </a:r>
          </a:p>
          <a:p>
            <a:r>
              <a:rPr lang="en-US" dirty="0" smtClean="0"/>
              <a:t>Get a hint from the leading column.</a:t>
            </a:r>
          </a:p>
          <a:p>
            <a:r>
              <a:rPr lang="en-US" dirty="0" smtClean="0"/>
              <a:t>Hard to tell if the index is "evenly distributed" unless you "DNA" the individual page fullness and look at it.</a:t>
            </a:r>
          </a:p>
          <a:p>
            <a:r>
              <a:rPr lang="en-US" u="sng" dirty="0" smtClean="0">
                <a:solidFill>
                  <a:srgbClr val="FF0000"/>
                </a:solidFill>
                <a:effectLst>
                  <a:outerShdw blurRad="38100" dist="38100" dir="2700000" algn="tl">
                    <a:srgbClr val="000000"/>
                  </a:outerShdw>
                </a:effectLst>
              </a:rPr>
              <a:t>Once determined, assign a FILL FACTOR that ends with "1" (71, 81, 91).</a:t>
            </a:r>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422682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8408" y="2435380"/>
            <a:ext cx="8525935" cy="1752600"/>
          </a:xfrm>
        </p:spPr>
        <p:txBody>
          <a:bodyPr/>
          <a:lstStyle/>
          <a:p>
            <a:r>
              <a:rPr lang="en-US" dirty="0" smtClean="0"/>
              <a:t>Real Life is More Cruel than GUIDs.</a:t>
            </a:r>
            <a:endParaRPr lang="en-US" dirty="0"/>
          </a:p>
        </p:txBody>
      </p:sp>
      <p:sp>
        <p:nvSpPr>
          <p:cNvPr id="3" name="Title 2"/>
          <p:cNvSpPr>
            <a:spLocks noGrp="1"/>
          </p:cNvSpPr>
          <p:nvPr>
            <p:ph type="ctrTitle"/>
          </p:nvPr>
        </p:nvSpPr>
        <p:spPr/>
        <p:txBody>
          <a:bodyPr/>
          <a:lstStyle/>
          <a:p>
            <a:r>
              <a:rPr lang="en-US" dirty="0" smtClean="0"/>
              <a:t>Insert "Patterns"</a:t>
            </a:r>
            <a:endParaRPr lang="en-US" dirty="0"/>
          </a:p>
        </p:txBody>
      </p:sp>
    </p:spTree>
    <p:extLst>
      <p:ext uri="{BB962C8B-B14F-4D97-AF65-F5344CB8AC3E}">
        <p14:creationId xmlns:p14="http://schemas.microsoft.com/office/powerpoint/2010/main" val="368283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17</a:t>
            </a:fld>
            <a:r>
              <a:rPr lang="en-US" smtClean="0"/>
              <a:t>    </a:t>
            </a:r>
            <a:endParaRPr lang="en-US" dirty="0"/>
          </a:p>
        </p:txBody>
      </p:sp>
      <p:sp>
        <p:nvSpPr>
          <p:cNvPr id="5" name="Title 4"/>
          <p:cNvSpPr>
            <a:spLocks noGrp="1"/>
          </p:cNvSpPr>
          <p:nvPr>
            <p:ph type="title"/>
          </p:nvPr>
        </p:nvSpPr>
        <p:spPr>
          <a:xfrm>
            <a:off x="254004" y="91440"/>
            <a:ext cx="8686800" cy="914400"/>
          </a:xfrm>
        </p:spPr>
        <p:txBody>
          <a:bodyPr>
            <a:normAutofit/>
          </a:bodyPr>
          <a:lstStyle/>
          <a:p>
            <a:r>
              <a:rPr lang="en-US" dirty="0" smtClean="0"/>
              <a:t>Importance of the "Insert Pattern"</a:t>
            </a:r>
            <a:endParaRPr lang="en-US" dirty="0"/>
          </a:p>
        </p:txBody>
      </p:sp>
      <p:sp>
        <p:nvSpPr>
          <p:cNvPr id="6" name="Content Placeholder 5"/>
          <p:cNvSpPr>
            <a:spLocks noGrp="1"/>
          </p:cNvSpPr>
          <p:nvPr>
            <p:ph sz="quarter" idx="10"/>
          </p:nvPr>
        </p:nvSpPr>
        <p:spPr/>
        <p:txBody>
          <a:bodyPr>
            <a:normAutofit lnSpcReduction="10000"/>
          </a:bodyPr>
          <a:lstStyle/>
          <a:p>
            <a:r>
              <a:rPr lang="en-US" dirty="0"/>
              <a:t>Dictates what the FILL FACTOR should be.</a:t>
            </a:r>
          </a:p>
          <a:p>
            <a:r>
              <a:rPr lang="en-US" dirty="0" smtClean="0"/>
              <a:t>Whether </a:t>
            </a:r>
            <a:r>
              <a:rPr lang="en-US" dirty="0"/>
              <a:t>or not to even check for fragmentation.</a:t>
            </a:r>
          </a:p>
          <a:p>
            <a:pPr lvl="1"/>
            <a:r>
              <a:rPr lang="en-US" dirty="0"/>
              <a:t>Only yearly checks on 100% Fill Factor.</a:t>
            </a:r>
          </a:p>
          <a:p>
            <a:pPr lvl="1"/>
            <a:r>
              <a:rPr lang="en-US" dirty="0"/>
              <a:t>Only yearly or monthly checks on 99% Fill Factor.</a:t>
            </a:r>
          </a:p>
          <a:p>
            <a:r>
              <a:rPr lang="en-US" dirty="0" smtClean="0"/>
              <a:t>Dictates WHEN to </a:t>
            </a:r>
            <a:r>
              <a:rPr lang="en-US" dirty="0"/>
              <a:t>do </a:t>
            </a:r>
            <a:r>
              <a:rPr lang="en-US" dirty="0" smtClean="0"/>
              <a:t>defragmentation.</a:t>
            </a:r>
          </a:p>
          <a:p>
            <a:pPr lvl="1"/>
            <a:r>
              <a:rPr lang="en-US" dirty="0" smtClean="0"/>
              <a:t>By checking Logical Fragmentation or…</a:t>
            </a:r>
          </a:p>
          <a:p>
            <a:pPr lvl="1"/>
            <a:r>
              <a:rPr lang="en-US" dirty="0" smtClean="0"/>
              <a:t>By checking Physical Fragmentation</a:t>
            </a:r>
          </a:p>
          <a:p>
            <a:endParaRPr lang="en-US" dirty="0"/>
          </a:p>
        </p:txBody>
      </p:sp>
      <p:sp>
        <p:nvSpPr>
          <p:cNvPr id="8" name="Flowchart: Connector 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406497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18</a:t>
            </a:fld>
            <a:r>
              <a:rPr lang="en-US" smtClean="0"/>
              <a:t>    </a:t>
            </a:r>
            <a:endParaRPr lang="en-US" dirty="0"/>
          </a:p>
        </p:txBody>
      </p:sp>
      <p:sp>
        <p:nvSpPr>
          <p:cNvPr id="5" name="Title 4"/>
          <p:cNvSpPr>
            <a:spLocks noGrp="1"/>
          </p:cNvSpPr>
          <p:nvPr>
            <p:ph type="title"/>
          </p:nvPr>
        </p:nvSpPr>
        <p:spPr/>
        <p:txBody>
          <a:bodyPr/>
          <a:lstStyle/>
          <a:p>
            <a:r>
              <a:rPr lang="en-US" dirty="0" smtClean="0"/>
              <a:t>"Patterns" of </a:t>
            </a:r>
            <a:r>
              <a:rPr lang="en-US" dirty="0" smtClean="0">
                <a:solidFill>
                  <a:srgbClr val="FFFF00"/>
                </a:solidFill>
              </a:rPr>
              <a:t>Inserts</a:t>
            </a:r>
            <a:r>
              <a:rPr lang="en-US" dirty="0" smtClean="0"/>
              <a:t> to Indexes</a:t>
            </a:r>
            <a:endParaRPr lang="en-US" dirty="0"/>
          </a:p>
        </p:txBody>
      </p:sp>
      <p:sp>
        <p:nvSpPr>
          <p:cNvPr id="6" name="Content Placeholder 5"/>
          <p:cNvSpPr>
            <a:spLocks noGrp="1"/>
          </p:cNvSpPr>
          <p:nvPr>
            <p:ph sz="quarter" idx="10"/>
          </p:nvPr>
        </p:nvSpPr>
        <p:spPr/>
        <p:txBody>
          <a:bodyPr>
            <a:normAutofit fontScale="77500" lnSpcReduction="20000"/>
          </a:bodyPr>
          <a:lstStyle/>
          <a:p>
            <a:r>
              <a:rPr lang="en-US" dirty="0" smtClean="0"/>
              <a:t>6 Basic "Insert Patterns" of Indexes</a:t>
            </a:r>
          </a:p>
          <a:p>
            <a:pPr lvl="1"/>
            <a:r>
              <a:rPr lang="en-US" dirty="0" smtClean="0"/>
              <a:t>RANDOM GUID or "Mostly Evenly Distributed".</a:t>
            </a:r>
          </a:p>
          <a:p>
            <a:pPr lvl="2"/>
            <a:r>
              <a:rPr lang="en-US" dirty="0" smtClean="0"/>
              <a:t>Already Covered in 1st Session and beginning of this session.</a:t>
            </a:r>
          </a:p>
          <a:p>
            <a:pPr lvl="1"/>
            <a:r>
              <a:rPr lang="en-US" dirty="0" smtClean="0"/>
              <a:t>"Static"/Nearly Static</a:t>
            </a:r>
          </a:p>
          <a:p>
            <a:pPr lvl="1"/>
            <a:r>
              <a:rPr lang="en-US" dirty="0"/>
              <a:t>"Append Only" or "Ever Increasing".</a:t>
            </a:r>
          </a:p>
          <a:p>
            <a:pPr lvl="2"/>
            <a:r>
              <a:rPr lang="en-US" dirty="0"/>
              <a:t>IDENTITY or Sequence</a:t>
            </a:r>
          </a:p>
          <a:p>
            <a:pPr lvl="2"/>
            <a:r>
              <a:rPr lang="en-US" dirty="0"/>
              <a:t>Some date based columns</a:t>
            </a:r>
          </a:p>
          <a:p>
            <a:pPr lvl="2"/>
            <a:r>
              <a:rPr lang="en-US" dirty="0" err="1"/>
              <a:t>NewSequentialIDs</a:t>
            </a:r>
            <a:endParaRPr lang="en-US" dirty="0"/>
          </a:p>
          <a:p>
            <a:pPr lvl="2"/>
            <a:r>
              <a:rPr lang="en-US" dirty="0"/>
              <a:t>Also has some nasty</a:t>
            </a:r>
            <a:br>
              <a:rPr lang="en-US" dirty="0"/>
            </a:br>
            <a:r>
              <a:rPr lang="en-US" dirty="0" err="1"/>
              <a:t>caveates</a:t>
            </a:r>
            <a:endParaRPr lang="en-US" dirty="0"/>
          </a:p>
          <a:p>
            <a:pPr lvl="1"/>
            <a:r>
              <a:rPr lang="en-US" dirty="0" smtClean="0"/>
              <a:t>"</a:t>
            </a:r>
            <a:r>
              <a:rPr lang="en-US" dirty="0" err="1" smtClean="0"/>
              <a:t>Siloed</a:t>
            </a:r>
            <a:r>
              <a:rPr lang="en-US" dirty="0" smtClean="0"/>
              <a:t>"</a:t>
            </a:r>
          </a:p>
          <a:p>
            <a:pPr lvl="2"/>
            <a:r>
              <a:rPr lang="en-US" dirty="0" smtClean="0"/>
              <a:t>Similar to "Mostly Evenly Distributed" but has some nasty caveats.</a:t>
            </a:r>
          </a:p>
          <a:p>
            <a:pPr lvl="2"/>
            <a:r>
              <a:rPr lang="en-US" dirty="0" smtClean="0"/>
              <a:t>Names, Locations, Phone #'s, </a:t>
            </a:r>
            <a:r>
              <a:rPr lang="en-US" dirty="0" err="1" smtClean="0"/>
              <a:t>etc</a:t>
            </a:r>
            <a:endParaRPr lang="en-US" dirty="0" smtClean="0"/>
          </a:p>
          <a:p>
            <a:pPr lvl="1"/>
            <a:r>
              <a:rPr lang="en-US" dirty="0" smtClean="0"/>
              <a:t>"Unknown"</a:t>
            </a:r>
          </a:p>
          <a:p>
            <a:pPr lvl="1"/>
            <a:r>
              <a:rPr lang="en-US" dirty="0" smtClean="0"/>
              <a:t>Delete/Insert</a:t>
            </a:r>
            <a:r>
              <a:rPr lang="en-US" dirty="0"/>
              <a:t> </a:t>
            </a:r>
            <a:r>
              <a:rPr lang="en-US" dirty="0" smtClean="0"/>
              <a:t>(not covered)</a:t>
            </a:r>
            <a:endParaRPr lang="en-US" dirty="0"/>
          </a:p>
        </p:txBody>
      </p:sp>
      <p:sp>
        <p:nvSpPr>
          <p:cNvPr id="11" name="Flowchart: Connector 10"/>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798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fade">
                                      <p:cBhvr>
                                        <p:cTn id="45" dur="500"/>
                                        <p:tgtEl>
                                          <p:spTgt spid="6">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animEffect transition="in" filter="fade">
                                      <p:cBhvr>
                                        <p:cTn id="53" dur="500"/>
                                        <p:tgtEl>
                                          <p:spTgt spid="6">
                                            <p:txEl>
                                              <p:pRg st="12" end="1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Static/Mostly Static</a:t>
            </a:r>
            <a:endParaRPr lang="en-US" dirty="0"/>
          </a:p>
        </p:txBody>
      </p:sp>
    </p:spTree>
    <p:extLst>
      <p:ext uri="{BB962C8B-B14F-4D97-AF65-F5344CB8AC3E}">
        <p14:creationId xmlns:p14="http://schemas.microsoft.com/office/powerpoint/2010/main" val="164430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Better Methods that Can Actually Prevent Fragmentation for </a:t>
            </a:r>
            <a:r>
              <a:rPr lang="en-US" dirty="0" smtClean="0"/>
              <a:t>Weeks</a:t>
            </a:r>
          </a:p>
          <a:p>
            <a:r>
              <a:rPr lang="en-US" dirty="0" smtClean="0"/>
              <a:t>Jeff Moden</a:t>
            </a:r>
            <a:endParaRPr lang="en-US" dirty="0"/>
          </a:p>
        </p:txBody>
      </p:sp>
      <p:sp>
        <p:nvSpPr>
          <p:cNvPr id="3" name="Title 2"/>
          <p:cNvSpPr>
            <a:spLocks noGrp="1"/>
          </p:cNvSpPr>
          <p:nvPr>
            <p:ph type="ctrTitle"/>
          </p:nvPr>
        </p:nvSpPr>
        <p:spPr/>
        <p:txBody>
          <a:bodyPr/>
          <a:lstStyle/>
          <a:p>
            <a:r>
              <a:rPr lang="en-US" dirty="0" smtClean="0"/>
              <a:t>"Black Arts"  </a:t>
            </a:r>
            <a:br>
              <a:rPr lang="en-US" dirty="0" smtClean="0"/>
            </a:br>
            <a:r>
              <a:rPr lang="en-US" dirty="0" smtClean="0"/>
              <a:t>Index Maintenance #2</a:t>
            </a:r>
            <a:endParaRPr lang="en-US" dirty="0"/>
          </a:p>
        </p:txBody>
      </p:sp>
      <p:sp>
        <p:nvSpPr>
          <p:cNvPr id="4" name="Text Placeholder 3"/>
          <p:cNvSpPr>
            <a:spLocks noGrp="1"/>
          </p:cNvSpPr>
          <p:nvPr>
            <p:ph type="body" sz="quarter" idx="10"/>
          </p:nvPr>
        </p:nvSpPr>
        <p:spPr/>
        <p:txBody>
          <a:bodyPr/>
          <a:lstStyle/>
          <a:p>
            <a:pPr>
              <a:spcBef>
                <a:spcPts val="0"/>
              </a:spcBef>
            </a:pPr>
            <a:r>
              <a:rPr lang="en-US" dirty="0"/>
              <a:t>SQL Saturday #830- Colorado Springs, CO</a:t>
            </a:r>
          </a:p>
          <a:p>
            <a:pPr>
              <a:spcBef>
                <a:spcPts val="0"/>
              </a:spcBef>
            </a:pPr>
            <a:r>
              <a:rPr lang="en-US" dirty="0"/>
              <a:t>06 April, 2019</a:t>
            </a:r>
            <a:endParaRPr lang="en-US" dirty="0"/>
          </a:p>
        </p:txBody>
      </p:sp>
    </p:spTree>
    <p:extLst>
      <p:ext uri="{BB962C8B-B14F-4D97-AF65-F5344CB8AC3E}">
        <p14:creationId xmlns:p14="http://schemas.microsoft.com/office/powerpoint/2010/main" val="12503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wipe(down)">
                                      <p:cBhvr>
                                        <p:cTn id="23" dur="580">
                                          <p:stCondLst>
                                            <p:cond delay="0"/>
                                          </p:stCondLst>
                                        </p:cTn>
                                        <p:tgtEl>
                                          <p:spTgt spid="4">
                                            <p:txEl>
                                              <p:pRg st="1" end="1"/>
                                            </p:txEl>
                                          </p:spTgt>
                                        </p:tgtEl>
                                      </p:cBhvr>
                                    </p:animEffect>
                                    <p:anim calcmode="lin" valueType="num">
                                      <p:cBhvr>
                                        <p:cTn id="24"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xEl>
                                              <p:pRg st="1" end="1"/>
                                            </p:txEl>
                                          </p:spTgt>
                                        </p:tgtEl>
                                      </p:cBhvr>
                                      <p:to x="100000" y="60000"/>
                                    </p:animScale>
                                    <p:animScale>
                                      <p:cBhvr>
                                        <p:cTn id="30" dur="166" decel="50000">
                                          <p:stCondLst>
                                            <p:cond delay="676"/>
                                          </p:stCondLst>
                                        </p:cTn>
                                        <p:tgtEl>
                                          <p:spTgt spid="4">
                                            <p:txEl>
                                              <p:pRg st="1" end="1"/>
                                            </p:txEl>
                                          </p:spTgt>
                                        </p:tgtEl>
                                      </p:cBhvr>
                                      <p:to x="100000" y="100000"/>
                                    </p:animScale>
                                    <p:animScale>
                                      <p:cBhvr>
                                        <p:cTn id="31" dur="26">
                                          <p:stCondLst>
                                            <p:cond delay="1312"/>
                                          </p:stCondLst>
                                        </p:cTn>
                                        <p:tgtEl>
                                          <p:spTgt spid="4">
                                            <p:txEl>
                                              <p:pRg st="1" end="1"/>
                                            </p:txEl>
                                          </p:spTgt>
                                        </p:tgtEl>
                                      </p:cBhvr>
                                      <p:to x="100000" y="80000"/>
                                    </p:animScale>
                                    <p:animScale>
                                      <p:cBhvr>
                                        <p:cTn id="32" dur="166" decel="50000">
                                          <p:stCondLst>
                                            <p:cond delay="1338"/>
                                          </p:stCondLst>
                                        </p:cTn>
                                        <p:tgtEl>
                                          <p:spTgt spid="4">
                                            <p:txEl>
                                              <p:pRg st="1" end="1"/>
                                            </p:txEl>
                                          </p:spTgt>
                                        </p:tgtEl>
                                      </p:cBhvr>
                                      <p:to x="100000" y="100000"/>
                                    </p:animScale>
                                    <p:animScale>
                                      <p:cBhvr>
                                        <p:cTn id="33" dur="26">
                                          <p:stCondLst>
                                            <p:cond delay="1642"/>
                                          </p:stCondLst>
                                        </p:cTn>
                                        <p:tgtEl>
                                          <p:spTgt spid="4">
                                            <p:txEl>
                                              <p:pRg st="1" end="1"/>
                                            </p:txEl>
                                          </p:spTgt>
                                        </p:tgtEl>
                                      </p:cBhvr>
                                      <p:to x="100000" y="90000"/>
                                    </p:animScale>
                                    <p:animScale>
                                      <p:cBhvr>
                                        <p:cTn id="34" dur="166" decel="50000">
                                          <p:stCondLst>
                                            <p:cond delay="1668"/>
                                          </p:stCondLst>
                                        </p:cTn>
                                        <p:tgtEl>
                                          <p:spTgt spid="4">
                                            <p:txEl>
                                              <p:pRg st="1" end="1"/>
                                            </p:txEl>
                                          </p:spTgt>
                                        </p:tgtEl>
                                      </p:cBhvr>
                                      <p:to x="100000" y="100000"/>
                                    </p:animScale>
                                    <p:animScale>
                                      <p:cBhvr>
                                        <p:cTn id="35" dur="26">
                                          <p:stCondLst>
                                            <p:cond delay="1808"/>
                                          </p:stCondLst>
                                        </p:cTn>
                                        <p:tgtEl>
                                          <p:spTgt spid="4">
                                            <p:txEl>
                                              <p:pRg st="1" end="1"/>
                                            </p:txEl>
                                          </p:spTgt>
                                        </p:tgtEl>
                                      </p:cBhvr>
                                      <p:to x="100000" y="95000"/>
                                    </p:animScale>
                                    <p:animScale>
                                      <p:cBhvr>
                                        <p:cTn id="36" dur="166" decel="50000">
                                          <p:stCondLst>
                                            <p:cond delay="1834"/>
                                          </p:stCondLst>
                                        </p:cTn>
                                        <p:tgtEl>
                                          <p:spTgt spid="4">
                                            <p:txEl>
                                              <p:pRg st="1" end="1"/>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
                                            <p:txEl>
                                              <p:pRg st="0" end="0"/>
                                            </p:txEl>
                                          </p:spTgt>
                                        </p:tgtEl>
                                        <p:attrNameLst>
                                          <p:attrName>style.visibility</p:attrName>
                                        </p:attrNameLst>
                                      </p:cBhvr>
                                      <p:to>
                                        <p:strVal val="visible"/>
                                      </p:to>
                                    </p:set>
                                    <p:animEffect transition="in" filter="fade">
                                      <p:cBhvr>
                                        <p:cTn id="46" dur="500"/>
                                        <p:tgtEl>
                                          <p:spTgt spid="2">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
                                            <p:txEl>
                                              <p:pRg st="1" end="1"/>
                                            </p:txEl>
                                          </p:spTgt>
                                        </p:tgtEl>
                                        <p:attrNameLst>
                                          <p:attrName>style.visibility</p:attrName>
                                        </p:attrNameLst>
                                      </p:cBhvr>
                                      <p:to>
                                        <p:strVal val="visible"/>
                                      </p:to>
                                    </p:set>
                                    <p:animEffect transition="in" filter="fade">
                                      <p:cBhvr>
                                        <p:cTn id="5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20</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Static/Mostly Static Indexes</a:t>
            </a:r>
            <a:endParaRPr lang="en-US" dirty="0"/>
          </a:p>
        </p:txBody>
      </p:sp>
      <p:sp>
        <p:nvSpPr>
          <p:cNvPr id="6" name="Content Placeholder 5"/>
          <p:cNvSpPr>
            <a:spLocks noGrp="1"/>
          </p:cNvSpPr>
          <p:nvPr>
            <p:ph sz="quarter" idx="10"/>
          </p:nvPr>
        </p:nvSpPr>
        <p:spPr/>
        <p:txBody>
          <a:bodyPr>
            <a:normAutofit fontScale="92500" lnSpcReduction="20000"/>
          </a:bodyPr>
          <a:lstStyle/>
          <a:p>
            <a:r>
              <a:rPr lang="en-US" dirty="0" smtClean="0"/>
              <a:t>Reference Tables.</a:t>
            </a:r>
          </a:p>
          <a:p>
            <a:r>
              <a:rPr lang="en-US" dirty="0" smtClean="0"/>
              <a:t>Read </a:t>
            </a:r>
            <a:r>
              <a:rPr lang="en-US" dirty="0" smtClean="0"/>
              <a:t>Only/Static </a:t>
            </a:r>
            <a:r>
              <a:rPr lang="en-US" dirty="0" smtClean="0"/>
              <a:t>Tables.</a:t>
            </a:r>
          </a:p>
          <a:p>
            <a:r>
              <a:rPr lang="en-US" dirty="0" smtClean="0"/>
              <a:t>Never or almost never change</a:t>
            </a:r>
            <a:r>
              <a:rPr lang="en-US" dirty="0" smtClean="0"/>
              <a:t>.</a:t>
            </a:r>
          </a:p>
          <a:p>
            <a:pPr lvl="1"/>
            <a:r>
              <a:rPr lang="en-US" dirty="0" smtClean="0"/>
              <a:t>Verify with </a:t>
            </a:r>
            <a:r>
              <a:rPr lang="en-US" dirty="0" err="1" smtClean="0"/>
              <a:t>sys.dm_db_index_usage_stats</a:t>
            </a:r>
            <a:r>
              <a:rPr lang="en-US" dirty="0" smtClean="0"/>
              <a:t>.</a:t>
            </a:r>
          </a:p>
          <a:p>
            <a:pPr lvl="1"/>
            <a:r>
              <a:rPr lang="en-US" dirty="0" smtClean="0"/>
              <a:t>No updates after 4 weeks is a pretty good indication of a Read Only/Static table.</a:t>
            </a:r>
            <a:endParaRPr lang="en-US" dirty="0" smtClean="0"/>
          </a:p>
          <a:p>
            <a:r>
              <a:rPr lang="en-US" dirty="0" smtClean="0">
                <a:solidFill>
                  <a:srgbClr val="FF0000"/>
                </a:solidFill>
              </a:rPr>
              <a:t>Build at 100% Fill Factor</a:t>
            </a:r>
          </a:p>
          <a:p>
            <a:r>
              <a:rPr lang="en-US" dirty="0" smtClean="0"/>
              <a:t>If inserts or updates are occasionally used, rebuild to 100% if "Bad" page splits occurred during the modification.</a:t>
            </a:r>
          </a:p>
          <a:p>
            <a:r>
              <a:rPr lang="en-US" dirty="0" smtClean="0">
                <a:solidFill>
                  <a:srgbClr val="FF0000"/>
                </a:solidFill>
              </a:rPr>
              <a:t>They should almost never need index maintenance.</a:t>
            </a:r>
            <a:endParaRPr lang="en-US" dirty="0">
              <a:solidFill>
                <a:srgbClr val="FF0000"/>
              </a:solidFill>
            </a:endParaRPr>
          </a:p>
        </p:txBody>
      </p:sp>
      <p:sp>
        <p:nvSpPr>
          <p:cNvPr id="7" name="Flowchart: Connector 6"/>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76043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smtClean="0"/>
              <a:t/>
            </a:r>
            <a:br>
              <a:rPr lang="en-US" dirty="0" smtClean="0"/>
            </a:br>
            <a:r>
              <a:rPr lang="en-US" dirty="0" smtClean="0"/>
              <a:t>"Append Only" Indexes</a:t>
            </a:r>
            <a:endParaRPr lang="en-US" dirty="0"/>
          </a:p>
        </p:txBody>
      </p:sp>
    </p:spTree>
    <p:extLst>
      <p:ext uri="{BB962C8B-B14F-4D97-AF65-F5344CB8AC3E}">
        <p14:creationId xmlns:p14="http://schemas.microsoft.com/office/powerpoint/2010/main" val="143332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268"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22</a:t>
            </a:fld>
            <a:r>
              <a:rPr lang="en-US" smtClean="0"/>
              <a:t>    </a:t>
            </a:r>
            <a:endParaRPr lang="en-US" dirty="0"/>
          </a:p>
        </p:txBody>
      </p:sp>
      <p:sp>
        <p:nvSpPr>
          <p:cNvPr id="5" name="Title 4"/>
          <p:cNvSpPr>
            <a:spLocks noGrp="1"/>
          </p:cNvSpPr>
          <p:nvPr>
            <p:ph type="title"/>
          </p:nvPr>
        </p:nvSpPr>
        <p:spPr/>
        <p:txBody>
          <a:bodyPr/>
          <a:lstStyle/>
          <a:p>
            <a:r>
              <a:rPr lang="en-US" dirty="0" smtClean="0"/>
              <a:t>"Append Only" Clustered Index</a:t>
            </a:r>
            <a:endParaRPr lang="en-US" dirty="0"/>
          </a:p>
        </p:txBody>
      </p:sp>
      <p:pic>
        <p:nvPicPr>
          <p:cNvPr id="11269"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329" y="4084459"/>
            <a:ext cx="7980471" cy="463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328" y="4548188"/>
            <a:ext cx="7980471" cy="45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06328" y="4084459"/>
            <a:ext cx="4344643" cy="91545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7" name="Rectangle 6"/>
          <p:cNvSpPr/>
          <p:nvPr/>
        </p:nvSpPr>
        <p:spPr>
          <a:xfrm>
            <a:off x="1059543" y="2848429"/>
            <a:ext cx="2162628" cy="11176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latin typeface="Arial Black" panose="020B0A04020102020204" pitchFamily="34" charset="0"/>
              </a:rPr>
              <a:t>More than 4.5 years old.</a:t>
            </a:r>
          </a:p>
          <a:p>
            <a:pPr algn="ctr"/>
            <a:r>
              <a:rPr lang="en-US" b="1" dirty="0" smtClean="0">
                <a:solidFill>
                  <a:schemeClr val="tx1"/>
                </a:solidFill>
                <a:latin typeface="Arial Black" panose="020B0A04020102020204" pitchFamily="34" charset="0"/>
              </a:rPr>
              <a:t>Never defragged.</a:t>
            </a:r>
          </a:p>
        </p:txBody>
      </p:sp>
      <p:sp>
        <p:nvSpPr>
          <p:cNvPr id="12" name="Rectangle 11"/>
          <p:cNvSpPr/>
          <p:nvPr/>
        </p:nvSpPr>
        <p:spPr>
          <a:xfrm>
            <a:off x="4230914" y="2848429"/>
            <a:ext cx="2162628" cy="11176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latin typeface="Arial Black" panose="020B0A04020102020204" pitchFamily="34" charset="0"/>
              </a:rPr>
              <a:t>New data always added at logical end.</a:t>
            </a:r>
          </a:p>
        </p:txBody>
      </p:sp>
      <p:cxnSp>
        <p:nvCxnSpPr>
          <p:cNvPr id="13" name="Straight Arrow Connector 12"/>
          <p:cNvCxnSpPr/>
          <p:nvPr/>
        </p:nvCxnSpPr>
        <p:spPr>
          <a:xfrm flipV="1">
            <a:off x="6393542" y="2191657"/>
            <a:ext cx="1407887" cy="65677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7" name="Flowchart: Connector 1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07970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par>
                                <p:cTn id="13" presetID="2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11267"/>
                                        </p:tgtEl>
                                        <p:attrNameLst>
                                          <p:attrName>style.visibility</p:attrName>
                                        </p:attrNameLst>
                                      </p:cBhvr>
                                      <p:to>
                                        <p:strVal val="visible"/>
                                      </p:to>
                                    </p:set>
                                    <p:animEffect transition="in" filter="barn(outVertical)">
                                      <p:cBhvr>
                                        <p:cTn id="20" dur="500"/>
                                        <p:tgtEl>
                                          <p:spTgt spid="1126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269"/>
                                        </p:tgtEl>
                                        <p:attrNameLst>
                                          <p:attrName>style.visibility</p:attrName>
                                        </p:attrNameLst>
                                      </p:cBhvr>
                                      <p:to>
                                        <p:strVal val="visible"/>
                                      </p:to>
                                    </p:set>
                                    <p:animEffect transition="in" filter="fade">
                                      <p:cBhvr>
                                        <p:cTn id="25" dur="500"/>
                                        <p:tgtEl>
                                          <p:spTgt spid="11269"/>
                                        </p:tgtEl>
                                      </p:cBhvr>
                                    </p:animEffect>
                                  </p:childTnLst>
                                </p:cTn>
                              </p:par>
                              <p:par>
                                <p:cTn id="26" presetID="10" presetClass="entr" presetSubtype="0" fill="hold" nodeType="withEffect">
                                  <p:stCondLst>
                                    <p:cond delay="0"/>
                                  </p:stCondLst>
                                  <p:childTnLst>
                                    <p:set>
                                      <p:cBhvr>
                                        <p:cTn id="27" dur="1" fill="hold">
                                          <p:stCondLst>
                                            <p:cond delay="0"/>
                                          </p:stCondLst>
                                        </p:cTn>
                                        <p:tgtEl>
                                          <p:spTgt spid="11270"/>
                                        </p:tgtEl>
                                        <p:attrNameLst>
                                          <p:attrName>style.visibility</p:attrName>
                                        </p:attrNameLst>
                                      </p:cBhvr>
                                      <p:to>
                                        <p:strVal val="visible"/>
                                      </p:to>
                                    </p:set>
                                    <p:animEffect transition="in" filter="fade">
                                      <p:cBhvr>
                                        <p:cTn id="28" dur="500"/>
                                        <p:tgtEl>
                                          <p:spTgt spid="1127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outVertic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normAutofit/>
          </a:bodyPr>
          <a:lstStyle/>
          <a:p>
            <a:r>
              <a:rPr lang="en-US" dirty="0" smtClean="0"/>
              <a:t>Almost the same as "Static".</a:t>
            </a:r>
          </a:p>
          <a:p>
            <a:pPr lvl="1"/>
            <a:r>
              <a:rPr lang="en-US" dirty="0" smtClean="0"/>
              <a:t>No "Bad" Page Splits.</a:t>
            </a:r>
          </a:p>
          <a:p>
            <a:pPr lvl="1"/>
            <a:r>
              <a:rPr lang="en-US" dirty="0" smtClean="0"/>
              <a:t>(Almost) No Logical Fragmentation.</a:t>
            </a:r>
          </a:p>
          <a:p>
            <a:pPr lvl="1"/>
            <a:r>
              <a:rPr lang="en-US" dirty="0" smtClean="0"/>
              <a:t>No Physical Fragmentation.</a:t>
            </a:r>
          </a:p>
          <a:p>
            <a:pPr lvl="2"/>
            <a:r>
              <a:rPr lang="en-US" dirty="0" smtClean="0"/>
              <a:t>Unless you do DELETEs/</a:t>
            </a:r>
          </a:p>
          <a:p>
            <a:r>
              <a:rPr lang="en-US" dirty="0" smtClean="0">
                <a:solidFill>
                  <a:srgbClr val="FF0000"/>
                </a:solidFill>
              </a:rPr>
              <a:t>Build with 99% FILL FACTOR</a:t>
            </a:r>
            <a:r>
              <a:rPr lang="en-US" dirty="0" smtClean="0"/>
              <a:t>.</a:t>
            </a:r>
          </a:p>
          <a:p>
            <a:pPr lvl="1"/>
            <a:r>
              <a:rPr lang="en-US" dirty="0" smtClean="0"/>
              <a:t>Just to identify them as something other than </a:t>
            </a:r>
            <a:r>
              <a:rPr lang="en-US" dirty="0" smtClean="0"/>
              <a:t>"Static" or "Unknown</a:t>
            </a:r>
            <a:r>
              <a:rPr lang="en-US" dirty="0" smtClean="0"/>
              <a:t>" </a:t>
            </a:r>
            <a:r>
              <a:rPr lang="en-US" dirty="0" smtClean="0"/>
              <a:t>indexes.</a:t>
            </a:r>
            <a:endParaRPr lang="en-US" dirty="0" smtClean="0"/>
          </a:p>
          <a:p>
            <a:pPr lvl="1"/>
            <a:r>
              <a:rPr lang="en-US" dirty="0" smtClean="0">
                <a:solidFill>
                  <a:srgbClr val="FF0000"/>
                </a:solidFill>
              </a:rPr>
              <a:t>Almost never needs defragging.</a:t>
            </a:r>
          </a:p>
        </p:txBody>
      </p:sp>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23</a:t>
            </a:fld>
            <a:r>
              <a:rPr lang="en-US" smtClean="0"/>
              <a:t>    </a:t>
            </a:r>
            <a:endParaRPr lang="en-US" dirty="0"/>
          </a:p>
        </p:txBody>
      </p:sp>
      <p:sp>
        <p:nvSpPr>
          <p:cNvPr id="5" name="Title 4"/>
          <p:cNvSpPr>
            <a:spLocks noGrp="1"/>
          </p:cNvSpPr>
          <p:nvPr>
            <p:ph type="title"/>
          </p:nvPr>
        </p:nvSpPr>
        <p:spPr/>
        <p:txBody>
          <a:bodyPr/>
          <a:lstStyle/>
          <a:p>
            <a:r>
              <a:rPr lang="en-US" dirty="0" smtClean="0"/>
              <a:t>"Append Only" Indexes</a:t>
            </a:r>
            <a:endParaRPr lang="en-US" dirty="0"/>
          </a:p>
        </p:txBody>
      </p:sp>
      <p:sp>
        <p:nvSpPr>
          <p:cNvPr id="7" name="Flowchart: Connector 6"/>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8990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smtClean="0"/>
              <a:t>"</a:t>
            </a:r>
            <a:r>
              <a:rPr lang="en-US" dirty="0" err="1" smtClean="0"/>
              <a:t>Siloed</a:t>
            </a:r>
            <a:r>
              <a:rPr lang="en-US" dirty="0" smtClean="0"/>
              <a:t>" Indexes</a:t>
            </a:r>
            <a:endParaRPr lang="en-US" dirty="0"/>
          </a:p>
        </p:txBody>
      </p:sp>
    </p:spTree>
    <p:extLst>
      <p:ext uri="{BB962C8B-B14F-4D97-AF65-F5344CB8AC3E}">
        <p14:creationId xmlns:p14="http://schemas.microsoft.com/office/powerpoint/2010/main" val="115382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25</a:t>
            </a:fld>
            <a:r>
              <a:rPr lang="en-US" smtClean="0"/>
              <a:t>    </a:t>
            </a:r>
            <a:endParaRPr lang="en-US" dirty="0"/>
          </a:p>
        </p:txBody>
      </p:sp>
      <p:sp>
        <p:nvSpPr>
          <p:cNvPr id="5" name="Title 4"/>
          <p:cNvSpPr>
            <a:spLocks noGrp="1"/>
          </p:cNvSpPr>
          <p:nvPr>
            <p:ph type="title"/>
          </p:nvPr>
        </p:nvSpPr>
        <p:spPr/>
        <p:txBody>
          <a:bodyPr/>
          <a:lstStyle/>
          <a:p>
            <a:r>
              <a:rPr lang="en-US" dirty="0" smtClean="0"/>
              <a:t>Introduction to "</a:t>
            </a:r>
            <a:r>
              <a:rPr lang="en-US" dirty="0" err="1" smtClean="0"/>
              <a:t>Siloed</a:t>
            </a:r>
            <a:r>
              <a:rPr lang="en-US" dirty="0" smtClean="0"/>
              <a:t>" Indexes</a:t>
            </a:r>
            <a:endParaRPr lang="en-US" dirty="0"/>
          </a:p>
        </p:txBody>
      </p:sp>
      <p:sp>
        <p:nvSpPr>
          <p:cNvPr id="6" name="Content Placeholder 5"/>
          <p:cNvSpPr>
            <a:spLocks noGrp="1"/>
          </p:cNvSpPr>
          <p:nvPr>
            <p:ph sz="quarter" idx="10"/>
          </p:nvPr>
        </p:nvSpPr>
        <p:spPr/>
        <p:txBody>
          <a:bodyPr>
            <a:normAutofit/>
          </a:bodyPr>
          <a:lstStyle/>
          <a:p>
            <a:r>
              <a:rPr lang="en-US" dirty="0" smtClean="0"/>
              <a:t>"Mid-Index" inserts can cause "</a:t>
            </a:r>
            <a:r>
              <a:rPr lang="en-US" dirty="0" err="1" smtClean="0"/>
              <a:t>Siloed</a:t>
            </a:r>
            <a:r>
              <a:rPr lang="en-US" dirty="0" smtClean="0"/>
              <a:t>" indexes.</a:t>
            </a:r>
          </a:p>
          <a:p>
            <a:r>
              <a:rPr lang="en-US" dirty="0" smtClean="0"/>
              <a:t>A "Silo" is a "hot spot" of inserts somewhere in the middle of the index.</a:t>
            </a:r>
          </a:p>
          <a:p>
            <a:r>
              <a:rPr lang="en-US" dirty="0" smtClean="0"/>
              <a:t>There are two sub-types of "</a:t>
            </a:r>
            <a:r>
              <a:rPr lang="en-US" dirty="0" err="1" smtClean="0"/>
              <a:t>Siloed</a:t>
            </a:r>
            <a:r>
              <a:rPr lang="en-US" dirty="0" smtClean="0"/>
              <a:t>" indexes:</a:t>
            </a:r>
          </a:p>
          <a:p>
            <a:pPr lvl="1"/>
            <a:r>
              <a:rPr lang="en-US" dirty="0"/>
              <a:t>"</a:t>
            </a:r>
            <a:r>
              <a:rPr lang="en-US" dirty="0" smtClean="0"/>
              <a:t>Random Silos"</a:t>
            </a:r>
          </a:p>
          <a:p>
            <a:pPr lvl="1"/>
            <a:r>
              <a:rPr lang="en-US" dirty="0" smtClean="0"/>
              <a:t>"Sequential Silos"</a:t>
            </a:r>
          </a:p>
        </p:txBody>
      </p:sp>
      <p:sp>
        <p:nvSpPr>
          <p:cNvPr id="8" name="Flowchart: Connector 7"/>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59691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One of the worst things that can happen to an index</a:t>
            </a:r>
            <a:endParaRPr lang="en-US" dirty="0"/>
          </a:p>
        </p:txBody>
      </p:sp>
      <p:sp>
        <p:nvSpPr>
          <p:cNvPr id="3" name="Title 2"/>
          <p:cNvSpPr>
            <a:spLocks noGrp="1"/>
          </p:cNvSpPr>
          <p:nvPr>
            <p:ph type="ctrTitle"/>
          </p:nvPr>
        </p:nvSpPr>
        <p:spPr/>
        <p:txBody>
          <a:bodyPr/>
          <a:lstStyle/>
          <a:p>
            <a:r>
              <a:rPr lang="en-US" dirty="0" smtClean="0"/>
              <a:t>"Random </a:t>
            </a:r>
            <a:r>
              <a:rPr lang="en-US" dirty="0" err="1" smtClean="0"/>
              <a:t>Siloed</a:t>
            </a:r>
            <a:r>
              <a:rPr lang="en-US" dirty="0" smtClean="0"/>
              <a:t>" Indexes</a:t>
            </a:r>
            <a:endParaRPr lang="en-US" dirty="0"/>
          </a:p>
        </p:txBody>
      </p:sp>
    </p:spTree>
    <p:extLst>
      <p:ext uri="{BB962C8B-B14F-4D97-AF65-F5344CB8AC3E}">
        <p14:creationId xmlns:p14="http://schemas.microsoft.com/office/powerpoint/2010/main" val="332890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27</a:t>
            </a:fld>
            <a:r>
              <a:rPr lang="en-US" smtClean="0"/>
              <a:t>    </a:t>
            </a:r>
            <a:endParaRPr lang="en-US" dirty="0"/>
          </a:p>
        </p:txBody>
      </p:sp>
      <p:sp>
        <p:nvSpPr>
          <p:cNvPr id="5" name="Title 4"/>
          <p:cNvSpPr>
            <a:spLocks noGrp="1"/>
          </p:cNvSpPr>
          <p:nvPr>
            <p:ph type="title"/>
          </p:nvPr>
        </p:nvSpPr>
        <p:spPr/>
        <p:txBody>
          <a:bodyPr/>
          <a:lstStyle/>
          <a:p>
            <a:r>
              <a:rPr lang="en-US" dirty="0" smtClean="0"/>
              <a:t>"Random Silo" Index</a:t>
            </a:r>
            <a:endParaRPr lang="en-US" dirty="0"/>
          </a:p>
        </p:txBody>
      </p:sp>
      <p:sp>
        <p:nvSpPr>
          <p:cNvPr id="6" name="Content Placeholder 5"/>
          <p:cNvSpPr>
            <a:spLocks noGrp="1"/>
          </p:cNvSpPr>
          <p:nvPr>
            <p:ph sz="quarter" idx="10"/>
          </p:nvPr>
        </p:nvSpPr>
        <p:spPr/>
        <p:txBody>
          <a:bodyPr>
            <a:normAutofit fontScale="92500" lnSpcReduction="10000"/>
          </a:bodyPr>
          <a:lstStyle/>
          <a:p>
            <a:r>
              <a:rPr lang="en-US" dirty="0" smtClean="0"/>
              <a:t>Inserts are </a:t>
            </a:r>
            <a:r>
              <a:rPr lang="en-US" dirty="0"/>
              <a:t>done </a:t>
            </a:r>
            <a:r>
              <a:rPr lang="en-US" u="sng" dirty="0"/>
              <a:t>out of order </a:t>
            </a:r>
            <a:r>
              <a:rPr lang="en-US" dirty="0"/>
              <a:t>within the "Silo"…</a:t>
            </a:r>
          </a:p>
          <a:p>
            <a:pPr lvl="1"/>
            <a:r>
              <a:rPr lang="en-US" dirty="0" smtClean="0"/>
              <a:t>Causes </a:t>
            </a:r>
            <a:r>
              <a:rPr lang="en-US" dirty="0"/>
              <a:t>lots of "Bad" page </a:t>
            </a:r>
            <a:r>
              <a:rPr lang="en-US" dirty="0" smtClean="0"/>
              <a:t>splits…</a:t>
            </a:r>
            <a:endParaRPr lang="en-US" dirty="0"/>
          </a:p>
          <a:p>
            <a:pPr lvl="1"/>
            <a:r>
              <a:rPr lang="en-US" dirty="0"/>
              <a:t>Serious Logical </a:t>
            </a:r>
            <a:r>
              <a:rPr lang="en-US" dirty="0" smtClean="0"/>
              <a:t>Fragmentation…</a:t>
            </a:r>
          </a:p>
          <a:p>
            <a:pPr lvl="1"/>
            <a:r>
              <a:rPr lang="en-US" dirty="0" smtClean="0"/>
              <a:t>Serious Physical Fragmentation…</a:t>
            </a:r>
          </a:p>
          <a:p>
            <a:pPr lvl="1"/>
            <a:r>
              <a:rPr lang="en-US" dirty="0" smtClean="0"/>
              <a:t>Incredibly low Page Density within the "Silo".</a:t>
            </a:r>
          </a:p>
          <a:p>
            <a:pPr lvl="1"/>
            <a:r>
              <a:rPr lang="en-US" i="1" dirty="0"/>
              <a:t>Unless you catch them in time!</a:t>
            </a:r>
          </a:p>
          <a:p>
            <a:r>
              <a:rPr lang="en-US" dirty="0" smtClean="0"/>
              <a:t>Many Non-Clustered indexes fall into this category.</a:t>
            </a:r>
          </a:p>
          <a:p>
            <a:r>
              <a:rPr lang="en-US" dirty="0" smtClean="0"/>
              <a:t>Should </a:t>
            </a:r>
            <a:r>
              <a:rPr lang="en-US" dirty="0" smtClean="0">
                <a:solidFill>
                  <a:srgbClr val="FF0000"/>
                </a:solidFill>
                <a:effectLst>
                  <a:outerShdw blurRad="38100" dist="38100" dir="2700000" algn="tl">
                    <a:srgbClr val="000000"/>
                  </a:outerShdw>
                </a:effectLst>
              </a:rPr>
              <a:t>NEVER</a:t>
            </a:r>
            <a:r>
              <a:rPr lang="en-US" dirty="0" smtClean="0"/>
              <a:t> allow this to occur in a Clustered Index.</a:t>
            </a:r>
            <a:endParaRPr lang="en-US" dirty="0"/>
          </a:p>
          <a:p>
            <a:endParaRPr lang="en-US" dirty="0"/>
          </a:p>
        </p:txBody>
      </p:sp>
      <p:sp>
        <p:nvSpPr>
          <p:cNvPr id="7" name="Flowchart: Connector 6"/>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70078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28</a:t>
            </a:fld>
            <a:r>
              <a:rPr lang="en-US" smtClean="0"/>
              <a:t>    </a:t>
            </a:r>
            <a:endParaRPr lang="en-US" dirty="0"/>
          </a:p>
        </p:txBody>
      </p:sp>
      <p:sp>
        <p:nvSpPr>
          <p:cNvPr id="5" name="Title 4"/>
          <p:cNvSpPr>
            <a:spLocks noGrp="1"/>
          </p:cNvSpPr>
          <p:nvPr>
            <p:ph type="title"/>
          </p:nvPr>
        </p:nvSpPr>
        <p:spPr/>
        <p:txBody>
          <a:bodyPr/>
          <a:lstStyle/>
          <a:p>
            <a:r>
              <a:rPr lang="en-US" dirty="0" smtClean="0"/>
              <a:t>Non-Clustered After Rebuild</a:t>
            </a:r>
            <a:br>
              <a:rPr lang="en-US" dirty="0" smtClean="0"/>
            </a:br>
            <a:r>
              <a:rPr lang="en-US" dirty="0" smtClean="0"/>
              <a:t>80% Fill Factor</a:t>
            </a:r>
            <a:endParaRPr lang="en-US" dirty="0"/>
          </a:p>
        </p:txBody>
      </p:sp>
      <p:sp>
        <p:nvSpPr>
          <p:cNvPr id="6" name="Content Placeholder 5"/>
          <p:cNvSpPr>
            <a:spLocks noGrp="1"/>
          </p:cNvSpPr>
          <p:nvPr>
            <p:ph sz="quarter" idx="10"/>
          </p:nvPr>
        </p:nvSpPr>
        <p:spPr/>
        <p:txBody>
          <a:bodyPr/>
          <a:lstStyle/>
          <a:p>
            <a:endParaRPr lang="en-US" dirty="0"/>
          </a:p>
        </p:txBody>
      </p:sp>
      <p:pic>
        <p:nvPicPr>
          <p:cNvPr id="51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494" y="5307895"/>
            <a:ext cx="579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399314" y="5307895"/>
            <a:ext cx="899886" cy="40005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3" name="Straight Arrow Connector 12"/>
          <p:cNvCxnSpPr/>
          <p:nvPr/>
        </p:nvCxnSpPr>
        <p:spPr>
          <a:xfrm>
            <a:off x="6458857" y="4290346"/>
            <a:ext cx="0" cy="120898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17187" y="4457745"/>
            <a:ext cx="4782128"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"Outliers" are NOT the cause of  non-zero fragmentation.</a:t>
            </a:r>
          </a:p>
        </p:txBody>
      </p:sp>
      <p:cxnSp>
        <p:nvCxnSpPr>
          <p:cNvPr id="17" name="Straight Arrow Connector 16"/>
          <p:cNvCxnSpPr/>
          <p:nvPr/>
        </p:nvCxnSpPr>
        <p:spPr>
          <a:xfrm>
            <a:off x="3345543" y="5104076"/>
            <a:ext cx="0" cy="39524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249714" y="2627086"/>
            <a:ext cx="261257" cy="2032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0" name="Rectangle 19"/>
          <p:cNvSpPr/>
          <p:nvPr/>
        </p:nvSpPr>
        <p:spPr>
          <a:xfrm>
            <a:off x="4276502" y="2726192"/>
            <a:ext cx="261257" cy="2032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1" name="Rectangle 20"/>
          <p:cNvSpPr/>
          <p:nvPr/>
        </p:nvSpPr>
        <p:spPr>
          <a:xfrm>
            <a:off x="6299200" y="5002476"/>
            <a:ext cx="261257" cy="2032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2" name="Rectangle 21"/>
          <p:cNvSpPr/>
          <p:nvPr/>
        </p:nvSpPr>
        <p:spPr>
          <a:xfrm>
            <a:off x="8304212" y="4895987"/>
            <a:ext cx="261257" cy="203200"/>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23" name="Straight Arrow Connector 22"/>
          <p:cNvCxnSpPr>
            <a:stCxn id="16" idx="0"/>
            <a:endCxn id="10" idx="2"/>
          </p:cNvCxnSpPr>
          <p:nvPr/>
        </p:nvCxnSpPr>
        <p:spPr>
          <a:xfrm flipH="1" flipV="1">
            <a:off x="2380343" y="2830286"/>
            <a:ext cx="627908" cy="162745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6" idx="0"/>
            <a:endCxn id="20" idx="2"/>
          </p:cNvCxnSpPr>
          <p:nvPr/>
        </p:nvCxnSpPr>
        <p:spPr>
          <a:xfrm flipV="1">
            <a:off x="3008251" y="2929392"/>
            <a:ext cx="1398880" cy="152835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21" idx="1"/>
          </p:cNvCxnSpPr>
          <p:nvPr/>
        </p:nvCxnSpPr>
        <p:spPr>
          <a:xfrm>
            <a:off x="5399315" y="4780911"/>
            <a:ext cx="899885" cy="32316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904672" y="3644015"/>
            <a:ext cx="4782128" cy="646331"/>
          </a:xfrm>
          <a:prstGeom prst="rect">
            <a:avLst/>
          </a:prstGeom>
          <a:solidFill>
            <a:schemeClr val="bg1"/>
          </a:solidFill>
          <a:ln w="38100">
            <a:solidFill>
              <a:srgbClr val="00B050"/>
            </a:solidFill>
          </a:ln>
        </p:spPr>
        <p:txBody>
          <a:bodyPr wrap="square" rtlCol="0">
            <a:spAutoFit/>
          </a:bodyPr>
          <a:lstStyle/>
          <a:p>
            <a:pPr algn="ctr"/>
            <a:r>
              <a:rPr lang="en-US" dirty="0" smtClean="0">
                <a:latin typeface="Arial Black" panose="020B0A04020102020204" pitchFamily="34" charset="0"/>
              </a:rPr>
              <a:t>Not an "Outlier". Just a partially full page and logical end of index.</a:t>
            </a:r>
          </a:p>
        </p:txBody>
      </p:sp>
      <p:cxnSp>
        <p:nvCxnSpPr>
          <p:cNvPr id="34" name="Straight Arrow Connector 33"/>
          <p:cNvCxnSpPr>
            <a:stCxn id="33" idx="2"/>
          </p:cNvCxnSpPr>
          <p:nvPr/>
        </p:nvCxnSpPr>
        <p:spPr>
          <a:xfrm>
            <a:off x="6295736" y="4290346"/>
            <a:ext cx="2008476" cy="605641"/>
          </a:xfrm>
          <a:prstGeom prst="straightConnector1">
            <a:avLst/>
          </a:prstGeom>
          <a:ln w="38100">
            <a:solidFill>
              <a:srgbClr val="00B05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596571" y="2808531"/>
            <a:ext cx="7090230" cy="1477328"/>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HINT: If the Rebuild matched or exceeded the FILL FACTOR, then the Rebuild worked!</a:t>
            </a:r>
          </a:p>
          <a:p>
            <a:pPr algn="ctr"/>
            <a:r>
              <a:rPr lang="en-US" dirty="0" smtClean="0">
                <a:latin typeface="Arial Black" panose="020B0A04020102020204" pitchFamily="34" charset="0"/>
              </a:rPr>
              <a:t>If not, then the row widths are wonky (horrible mix or simply too long) and the index may be "Permanently Fragmented" or simply be too small to defragment.</a:t>
            </a:r>
          </a:p>
        </p:txBody>
      </p:sp>
      <p:sp>
        <p:nvSpPr>
          <p:cNvPr id="24" name="Flowchart: Connector 23"/>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95346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barn(outVertical)">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outVertical)">
                                      <p:cBhvr>
                                        <p:cTn id="17" dur="500"/>
                                        <p:tgtEl>
                                          <p:spTgt spid="21"/>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outVertical)">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down)">
                                      <p:cBhvr>
                                        <p:cTn id="26" dur="500"/>
                                        <p:tgtEl>
                                          <p:spTgt spid="23"/>
                                        </p:tgtEl>
                                      </p:cBhvr>
                                    </p:animEffect>
                                  </p:childTnLst>
                                </p:cTn>
                              </p:par>
                              <p:par>
                                <p:cTn id="27" presetID="22" presetClass="entr" presetSubtype="4"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par>
                                <p:cTn id="30" presetID="22" presetClass="entr" presetSubtype="8"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outVertical)">
                                      <p:cBhvr>
                                        <p:cTn id="37" dur="500"/>
                                        <p:tgtEl>
                                          <p:spTgt spid="16"/>
                                        </p:tgtEl>
                                      </p:cBhvr>
                                    </p:animEffect>
                                  </p:childTnLst>
                                </p:cTn>
                              </p:par>
                              <p:par>
                                <p:cTn id="38" presetID="22" presetClass="entr" presetSubtype="1"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1"/>
                                        </p:tgtEl>
                                      </p:cBhvr>
                                    </p:animEffect>
                                    <p:set>
                                      <p:cBhvr>
                                        <p:cTn id="45" dur="1" fill="hold">
                                          <p:stCondLst>
                                            <p:cond delay="499"/>
                                          </p:stCondLst>
                                        </p:cTn>
                                        <p:tgtEl>
                                          <p:spTgt spid="21"/>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10"/>
                                        </p:tgtEl>
                                      </p:cBhvr>
                                    </p:animEffect>
                                    <p:set>
                                      <p:cBhvr>
                                        <p:cTn id="51" dur="1" fill="hold">
                                          <p:stCondLst>
                                            <p:cond delay="499"/>
                                          </p:stCondLst>
                                        </p:cTn>
                                        <p:tgtEl>
                                          <p:spTgt spid="10"/>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0"/>
                                        </p:tgtEl>
                                      </p:cBhvr>
                                    </p:animEffect>
                                    <p:set>
                                      <p:cBhvr>
                                        <p:cTn id="60" dur="1" fill="hold">
                                          <p:stCondLst>
                                            <p:cond delay="499"/>
                                          </p:stCondLst>
                                        </p:cTn>
                                        <p:tgtEl>
                                          <p:spTgt spid="30"/>
                                        </p:tgtEl>
                                        <p:attrNameLst>
                                          <p:attrName>style.visibility</p:attrName>
                                        </p:attrNameLst>
                                      </p:cBhvr>
                                      <p:to>
                                        <p:strVal val="hidden"/>
                                      </p:to>
                                    </p:set>
                                  </p:childTnLst>
                                </p:cTn>
                              </p:par>
                              <p:par>
                                <p:cTn id="61" presetID="16" presetClass="entr" presetSubtype="37"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barn(outVertical)">
                                      <p:cBhvr>
                                        <p:cTn id="63" dur="500"/>
                                        <p:tgtEl>
                                          <p:spTgt spid="33"/>
                                        </p:tgtEl>
                                      </p:cBhvr>
                                    </p:animEffect>
                                  </p:childTnLst>
                                </p:cTn>
                              </p:par>
                              <p:par>
                                <p:cTn id="64" presetID="22" presetClass="entr" presetSubtype="1"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up)">
                                      <p:cBhvr>
                                        <p:cTn id="66" dur="500"/>
                                        <p:tgtEl>
                                          <p:spTgt spid="34"/>
                                        </p:tgtEl>
                                      </p:cBhvr>
                                    </p:animEffect>
                                  </p:childTnLst>
                                </p:cTn>
                              </p:par>
                              <p:par>
                                <p:cTn id="67" presetID="16" presetClass="entr" presetSubtype="37"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barn(outVertical)">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33"/>
                                        </p:tgtEl>
                                      </p:cBhvr>
                                    </p:animEffect>
                                    <p:set>
                                      <p:cBhvr>
                                        <p:cTn id="74" dur="1" fill="hold">
                                          <p:stCondLst>
                                            <p:cond delay="499"/>
                                          </p:stCondLst>
                                        </p:cTn>
                                        <p:tgtEl>
                                          <p:spTgt spid="3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34"/>
                                        </p:tgtEl>
                                      </p:cBhvr>
                                    </p:animEffect>
                                    <p:set>
                                      <p:cBhvr>
                                        <p:cTn id="77" dur="1" fill="hold">
                                          <p:stCondLst>
                                            <p:cond delay="499"/>
                                          </p:stCondLst>
                                        </p:cTn>
                                        <p:tgtEl>
                                          <p:spTgt spid="34"/>
                                        </p:tgtEl>
                                        <p:attrNameLst>
                                          <p:attrName>style.visibility</p:attrName>
                                        </p:attrNameLst>
                                      </p:cBhvr>
                                      <p:to>
                                        <p:strVal val="hidden"/>
                                      </p:to>
                                    </p:set>
                                  </p:childTnLst>
                                </p:cTn>
                              </p:par>
                              <p:par>
                                <p:cTn id="78" presetID="16" presetClass="entr" presetSubtype="37"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barn(outVertical)">
                                      <p:cBhvr>
                                        <p:cTn id="80" dur="500"/>
                                        <p:tgtEl>
                                          <p:spTgt spid="12"/>
                                        </p:tgtEl>
                                      </p:cBhvr>
                                    </p:animEffect>
                                  </p:childTnLst>
                                </p:cTn>
                              </p:par>
                              <p:par>
                                <p:cTn id="81" presetID="22" presetClass="entr" presetSubtype="1"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up)">
                                      <p:cBhvr>
                                        <p:cTn id="83" dur="500"/>
                                        <p:tgtEl>
                                          <p:spTgt spid="13"/>
                                        </p:tgtEl>
                                      </p:cBhvr>
                                    </p:animEffect>
                                  </p:childTnLst>
                                </p:cTn>
                              </p:par>
                              <p:par>
                                <p:cTn id="84" presetID="10" presetClass="exit" presetSubtype="0" fill="hold" grpId="1" nodeType="withEffect">
                                  <p:stCondLst>
                                    <p:cond delay="0"/>
                                  </p:stCondLst>
                                  <p:childTnLst>
                                    <p:animEffect transition="out" filter="fade">
                                      <p:cBhvr>
                                        <p:cTn id="85" dur="500"/>
                                        <p:tgtEl>
                                          <p:spTgt spid="22"/>
                                        </p:tgtEl>
                                      </p:cBhvr>
                                    </p:animEffect>
                                    <p:set>
                                      <p:cBhvr>
                                        <p:cTn id="86" dur="1" fill="hold">
                                          <p:stCondLst>
                                            <p:cond delay="499"/>
                                          </p:stCondLst>
                                        </p:cTn>
                                        <p:tgtEl>
                                          <p:spTgt spid="2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6" presetClass="entr" presetSubtype="37"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barn(outVertical)">
                                      <p:cBhvr>
                                        <p:cTn id="9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0" grpId="0" animBg="1"/>
      <p:bldP spid="10" grpId="1" animBg="1"/>
      <p:bldP spid="20" grpId="0" animBg="1"/>
      <p:bldP spid="20" grpId="1" animBg="1"/>
      <p:bldP spid="21" grpId="0" animBg="1"/>
      <p:bldP spid="21" grpId="1" animBg="1"/>
      <p:bldP spid="22" grpId="0" animBg="1"/>
      <p:bldP spid="22" grpId="1" animBg="1"/>
      <p:bldP spid="33" grpId="0" animBg="1"/>
      <p:bldP spid="33" grpId="1"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494" y="5307895"/>
            <a:ext cx="579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p:cNvSpPr/>
          <p:nvPr/>
        </p:nvSpPr>
        <p:spPr>
          <a:xfrm>
            <a:off x="5399314" y="5307895"/>
            <a:ext cx="899886" cy="40005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pic>
        <p:nvPicPr>
          <p:cNvPr id="1029"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29</a:t>
            </a:fld>
            <a:r>
              <a:rPr lang="en-US" smtClean="0"/>
              <a:t>    </a:t>
            </a:r>
            <a:endParaRPr lang="en-US" dirty="0"/>
          </a:p>
        </p:txBody>
      </p:sp>
      <p:sp>
        <p:nvSpPr>
          <p:cNvPr id="5" name="Title 4"/>
          <p:cNvSpPr>
            <a:spLocks noGrp="1"/>
          </p:cNvSpPr>
          <p:nvPr>
            <p:ph type="title"/>
          </p:nvPr>
        </p:nvSpPr>
        <p:spPr/>
        <p:txBody>
          <a:bodyPr>
            <a:normAutofit fontScale="90000"/>
          </a:bodyPr>
          <a:lstStyle/>
          <a:p>
            <a:r>
              <a:rPr lang="en-US" dirty="0" smtClean="0"/>
              <a:t>RBAR Populated Silos</a:t>
            </a:r>
            <a:br>
              <a:rPr lang="en-US" dirty="0" smtClean="0"/>
            </a:br>
            <a:r>
              <a:rPr lang="en-US" dirty="0" smtClean="0">
                <a:solidFill>
                  <a:srgbClr val="FFFF00"/>
                </a:solidFill>
              </a:rPr>
              <a:t>(600 K Out of Order Rows Added )</a:t>
            </a:r>
            <a:endParaRPr lang="en-US" dirty="0">
              <a:solidFill>
                <a:srgbClr val="FFFF00"/>
              </a:solidFill>
            </a:endParaRPr>
          </a:p>
        </p:txBody>
      </p:sp>
      <p:sp>
        <p:nvSpPr>
          <p:cNvPr id="8" name="TextBox 7"/>
          <p:cNvSpPr txBox="1"/>
          <p:nvPr/>
        </p:nvSpPr>
        <p:spPr>
          <a:xfrm>
            <a:off x="3747073" y="1872771"/>
            <a:ext cx="4939726"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600,000 out of order rows added by RBAR in near proximity to each other.</a:t>
            </a:r>
          </a:p>
        </p:txBody>
      </p:sp>
      <p:cxnSp>
        <p:nvCxnSpPr>
          <p:cNvPr id="9" name="Straight Arrow Connector 8"/>
          <p:cNvCxnSpPr>
            <a:stCxn id="8" idx="1"/>
          </p:cNvCxnSpPr>
          <p:nvPr/>
        </p:nvCxnSpPr>
        <p:spPr>
          <a:xfrm flipH="1">
            <a:off x="3018971" y="2195937"/>
            <a:ext cx="728102"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1640114" y="1814513"/>
            <a:ext cx="1378857" cy="388960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8" name="TextBox 17"/>
          <p:cNvSpPr txBox="1"/>
          <p:nvPr/>
        </p:nvSpPr>
        <p:spPr>
          <a:xfrm>
            <a:off x="3747073" y="2837971"/>
            <a:ext cx="4939726"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Anything below the "Fill Factor" is because of a "Bad" Page Splits</a:t>
            </a:r>
          </a:p>
        </p:txBody>
      </p:sp>
      <p:sp>
        <p:nvSpPr>
          <p:cNvPr id="19" name="Rectangle 18"/>
          <p:cNvSpPr/>
          <p:nvPr/>
        </p:nvSpPr>
        <p:spPr>
          <a:xfrm>
            <a:off x="1640114" y="2614613"/>
            <a:ext cx="1378857" cy="3089500"/>
          </a:xfrm>
          <a:prstGeom prst="rect">
            <a:avLst/>
          </a:prstGeom>
          <a:solidFill>
            <a:srgbClr val="FFFF00">
              <a:alpha val="41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20" name="Straight Arrow Connector 19"/>
          <p:cNvCxnSpPr/>
          <p:nvPr/>
        </p:nvCxnSpPr>
        <p:spPr>
          <a:xfrm flipH="1">
            <a:off x="3018973" y="3158160"/>
            <a:ext cx="728100"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747073" y="3614630"/>
            <a:ext cx="4939726"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Similar to using names or client numbers or zip codes, etc.</a:t>
            </a:r>
          </a:p>
        </p:txBody>
      </p:sp>
      <p:sp>
        <p:nvSpPr>
          <p:cNvPr id="25" name="TextBox 24"/>
          <p:cNvSpPr txBox="1"/>
          <p:nvPr/>
        </p:nvSpPr>
        <p:spPr>
          <a:xfrm>
            <a:off x="3747073" y="4383322"/>
            <a:ext cx="4939727"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Is it worth REORGANIZING instead of REBUILDING?</a:t>
            </a:r>
          </a:p>
        </p:txBody>
      </p:sp>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8973" y="5294539"/>
            <a:ext cx="57912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30"/>
          <p:cNvSpPr/>
          <p:nvPr/>
        </p:nvSpPr>
        <p:spPr>
          <a:xfrm>
            <a:off x="5384800" y="5294539"/>
            <a:ext cx="915988" cy="40957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42" name="Straight Arrow Connector 41"/>
          <p:cNvCxnSpPr/>
          <p:nvPr/>
        </p:nvCxnSpPr>
        <p:spPr>
          <a:xfrm flipH="1">
            <a:off x="3290888" y="5029654"/>
            <a:ext cx="1034369" cy="51389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Flowchart: Connector 20"/>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35304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wipe(left)">
                                      <p:cBhvr>
                                        <p:cTn id="7" dur="5000"/>
                                        <p:tgtEl>
                                          <p:spTgt spid="1029"/>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0"/>
                                        <p:tgtEl>
                                          <p:spTgt spid="103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arn(outVertical)">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outVertical)">
                                      <p:cBhvr>
                                        <p:cTn id="20" dur="500"/>
                                        <p:tgtEl>
                                          <p:spTgt spid="8"/>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outVertical)">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outVertical)">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2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outVertical)">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arn(outVertical)">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righ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8" grpId="0" animBg="1"/>
      <p:bldP spid="19" grpId="0" animBg="1"/>
      <p:bldP spid="23" grpId="0" animBg="1"/>
      <p:bldP spid="25"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a:t>
            </a:fld>
            <a:r>
              <a:rPr lang="en-US" smtClean="0"/>
              <a:t>    </a:t>
            </a:r>
            <a:endParaRPr lang="en-US" dirty="0"/>
          </a:p>
        </p:txBody>
      </p:sp>
      <p:sp>
        <p:nvSpPr>
          <p:cNvPr id="5" name="Title 4"/>
          <p:cNvSpPr>
            <a:spLocks noGrp="1"/>
          </p:cNvSpPr>
          <p:nvPr>
            <p:ph type="title"/>
          </p:nvPr>
        </p:nvSpPr>
        <p:spPr/>
        <p:txBody>
          <a:bodyPr/>
          <a:lstStyle/>
          <a:p>
            <a:r>
              <a:rPr lang="en-US" dirty="0" smtClean="0"/>
              <a:t>Your Speaker – Jeff Moden</a:t>
            </a:r>
            <a:endParaRPr lang="en-US" dirty="0"/>
          </a:p>
        </p:txBody>
      </p:sp>
      <p:sp>
        <p:nvSpPr>
          <p:cNvPr id="6" name="Content Placeholder 5"/>
          <p:cNvSpPr>
            <a:spLocks noGrp="1"/>
          </p:cNvSpPr>
          <p:nvPr>
            <p:ph sz="quarter" idx="10"/>
          </p:nvPr>
        </p:nvSpPr>
        <p:spPr/>
        <p:txBody>
          <a:bodyPr tIns="137160" bIns="0">
            <a:normAutofit fontScale="62500" lnSpcReduction="20000"/>
          </a:bodyPr>
          <a:lstStyle/>
          <a:p>
            <a:pPr>
              <a:lnSpc>
                <a:spcPct val="110000"/>
              </a:lnSpc>
              <a:spcBef>
                <a:spcPts val="100"/>
              </a:spcBef>
            </a:pPr>
            <a:r>
              <a:rPr lang="en-US" dirty="0" smtClean="0"/>
              <a:t>22 years experience working with SQL Server</a:t>
            </a:r>
          </a:p>
          <a:p>
            <a:pPr>
              <a:lnSpc>
                <a:spcPct val="110000"/>
              </a:lnSpc>
            </a:pPr>
            <a:r>
              <a:rPr lang="en-US" dirty="0" smtClean="0"/>
              <a:t>Started out as an “Accidental DBA”</a:t>
            </a:r>
          </a:p>
          <a:p>
            <a:pPr>
              <a:lnSpc>
                <a:spcPct val="110000"/>
              </a:lnSpc>
            </a:pPr>
            <a:r>
              <a:rPr lang="en-US" dirty="0" smtClean="0"/>
              <a:t>Mostly Self Taught</a:t>
            </a:r>
          </a:p>
          <a:p>
            <a:pPr>
              <a:lnSpc>
                <a:spcPct val="110000"/>
              </a:lnSpc>
            </a:pPr>
            <a:r>
              <a:rPr lang="en-US" dirty="0" smtClean="0"/>
              <a:t>One of Leading Posters on SQLServerCentral.com</a:t>
            </a:r>
          </a:p>
          <a:p>
            <a:pPr lvl="1">
              <a:lnSpc>
                <a:spcPct val="110000"/>
              </a:lnSpc>
            </a:pPr>
            <a:r>
              <a:rPr lang="en-US" dirty="0" smtClean="0"/>
              <a:t>Member since 2003</a:t>
            </a:r>
          </a:p>
          <a:p>
            <a:pPr lvl="1">
              <a:lnSpc>
                <a:spcPct val="110000"/>
              </a:lnSpc>
            </a:pPr>
            <a:r>
              <a:rPr lang="en-US" dirty="0" smtClean="0"/>
              <a:t>More than 47,000 posts (heh… some are even useful)</a:t>
            </a:r>
          </a:p>
          <a:p>
            <a:pPr lvl="1">
              <a:lnSpc>
                <a:spcPct val="110000"/>
              </a:lnSpc>
            </a:pPr>
            <a:r>
              <a:rPr lang="en-US" dirty="0" smtClean="0"/>
              <a:t>33 articles on the “Black Arts” of T-SQL</a:t>
            </a:r>
          </a:p>
          <a:p>
            <a:pPr lvl="1">
              <a:lnSpc>
                <a:spcPct val="110000"/>
              </a:lnSpc>
            </a:pPr>
            <a:r>
              <a:rPr lang="en-US" dirty="0" smtClean="0"/>
              <a:t>Coined the term "RBAR" (Row By Agonizing Row)</a:t>
            </a:r>
          </a:p>
          <a:p>
            <a:pPr lvl="1">
              <a:lnSpc>
                <a:spcPct val="110000"/>
              </a:lnSpc>
            </a:pPr>
            <a:r>
              <a:rPr lang="en-US" dirty="0" smtClean="0"/>
              <a:t>Helped make the "Tally Table" a household name</a:t>
            </a:r>
            <a:endParaRPr lang="en-US" sz="2000" dirty="0" smtClean="0"/>
          </a:p>
          <a:p>
            <a:pPr>
              <a:lnSpc>
                <a:spcPct val="110000"/>
              </a:lnSpc>
            </a:pPr>
            <a:r>
              <a:rPr lang="en-US" dirty="0" smtClean="0"/>
              <a:t>9 Year SQL Server MVP Veteran</a:t>
            </a:r>
          </a:p>
          <a:p>
            <a:pPr>
              <a:lnSpc>
                <a:spcPct val="110000"/>
              </a:lnSpc>
            </a:pPr>
            <a:r>
              <a:rPr lang="en-US" dirty="0" smtClean="0"/>
              <a:t>Winner of the Red Gate “Exceptional DBA” award for 2011</a:t>
            </a:r>
          </a:p>
          <a:p>
            <a:pPr>
              <a:lnSpc>
                <a:spcPct val="110000"/>
              </a:lnSpc>
            </a:pPr>
            <a:r>
              <a:rPr lang="en-US" dirty="0" smtClean="0"/>
              <a:t>Frequent speaker at PASS Chapters and SQL Saturdays.</a:t>
            </a:r>
          </a:p>
          <a:p>
            <a:pPr>
              <a:lnSpc>
                <a:spcPct val="110000"/>
              </a:lnSpc>
            </a:pPr>
            <a:r>
              <a:rPr lang="en-US" dirty="0" smtClean="0"/>
              <a:t>Lead Application and part-time systems DBA, Data Architect, and SQL Mentor for Proctor Financial, Inc.</a:t>
            </a:r>
          </a:p>
          <a:p>
            <a:pPr marL="0" indent="0">
              <a:lnSpc>
                <a:spcPct val="110000"/>
              </a:lnSpc>
              <a:buNone/>
            </a:pPr>
            <a:r>
              <a:rPr lang="en-US" dirty="0"/>
              <a:t>SQL Server is both my profession and my hobby</a:t>
            </a:r>
          </a:p>
          <a:p>
            <a:pPr marL="0" indent="0">
              <a:lnSpc>
                <a:spcPct val="110000"/>
              </a:lnSpc>
              <a:buNone/>
            </a:pPr>
            <a:r>
              <a:rPr lang="en-US" dirty="0" smtClean="0"/>
              <a:t>   (Yeah, I know… I STILL need to get a life ;-)</a:t>
            </a:r>
            <a:endParaRPr lang="en-US" dirty="0"/>
          </a:p>
        </p:txBody>
      </p:sp>
      <p:pic>
        <p:nvPicPr>
          <p:cNvPr id="1026" name="Picture 2" descr="C:\Users\Jeff\AppData\Local\Microsoft\Windows\Temporary Internet Files\Content.IE5\4P4A68DA\smile[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515" y="4834596"/>
            <a:ext cx="1509260" cy="1474763"/>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Connector 7"/>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03776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0"/>
                                  </p:iterate>
                                  <p:childTnLst>
                                    <p:set>
                                      <p:cBhvr>
                                        <p:cTn id="6" dur="1" fill="hold">
                                          <p:stCondLst>
                                            <p:cond delay="0"/>
                                          </p:stCondLst>
                                        </p:cTn>
                                        <p:tgtEl>
                                          <p:spTgt spid="6">
                                            <p:txEl>
                                              <p:pRg st="14" end="14"/>
                                            </p:txEl>
                                          </p:spTgt>
                                        </p:tgtEl>
                                        <p:attrNameLst>
                                          <p:attrName>style.visibility</p:attrName>
                                        </p:attrNameLst>
                                      </p:cBhvr>
                                      <p:to>
                                        <p:strVal val="visible"/>
                                      </p:to>
                                    </p:set>
                                    <p:animEffect transition="in" filter="fade">
                                      <p:cBhvr>
                                        <p:cTn id="7" dur="500"/>
                                        <p:tgtEl>
                                          <p:spTgt spid="6">
                                            <p:txEl>
                                              <p:pRg st="14" end="14"/>
                                            </p:txEl>
                                          </p:spTgt>
                                        </p:tgtEl>
                                      </p:cBhvr>
                                    </p:animEffect>
                                  </p:childTnLst>
                                </p:cTn>
                              </p:par>
                            </p:childTnLst>
                          </p:cTn>
                        </p:par>
                        <p:par>
                          <p:cTn id="8" fill="hold">
                            <p:stCondLst>
                              <p:cond delay="500"/>
                            </p:stCondLst>
                            <p:childTnLst>
                              <p:par>
                                <p:cTn id="9" presetID="34" presetClass="emph" presetSubtype="0" fill="hold" nodeType="afterEffect">
                                  <p:stCondLst>
                                    <p:cond delay="250"/>
                                  </p:stCondLst>
                                  <p:iterate type="lt">
                                    <p:tmPct val="10000"/>
                                  </p:iterate>
                                  <p:childTnLst>
                                    <p:animMotion origin="layout" path="M 0.0 0.0 L 0.0 -0.07213" pathEditMode="relative" ptsTypes="">
                                      <p:cBhvr>
                                        <p:cTn id="10" dur="250" accel="50000" decel="50000" autoRev="1" fill="hold">
                                          <p:stCondLst>
                                            <p:cond delay="0"/>
                                          </p:stCondLst>
                                        </p:cTn>
                                        <p:tgtEl>
                                          <p:spTgt spid="6">
                                            <p:txEl>
                                              <p:pRg st="14" end="14"/>
                                            </p:txEl>
                                          </p:spTgt>
                                        </p:tgtEl>
                                        <p:attrNameLst>
                                          <p:attrName>ppt_x</p:attrName>
                                          <p:attrName>ppt_y</p:attrName>
                                        </p:attrNameLst>
                                      </p:cBhvr>
                                    </p:animMotion>
                                    <p:animRot by="1500000">
                                      <p:cBhvr>
                                        <p:cTn id="11" dur="125" fill="hold">
                                          <p:stCondLst>
                                            <p:cond delay="0"/>
                                          </p:stCondLst>
                                        </p:cTn>
                                        <p:tgtEl>
                                          <p:spTgt spid="6">
                                            <p:txEl>
                                              <p:pRg st="14" end="14"/>
                                            </p:txEl>
                                          </p:spTgt>
                                        </p:tgtEl>
                                        <p:attrNameLst>
                                          <p:attrName>r</p:attrName>
                                        </p:attrNameLst>
                                      </p:cBhvr>
                                    </p:animRot>
                                    <p:animRot by="-1500000">
                                      <p:cBhvr>
                                        <p:cTn id="12" dur="125" fill="hold">
                                          <p:stCondLst>
                                            <p:cond delay="125"/>
                                          </p:stCondLst>
                                        </p:cTn>
                                        <p:tgtEl>
                                          <p:spTgt spid="6">
                                            <p:txEl>
                                              <p:pRg st="14" end="14"/>
                                            </p:txEl>
                                          </p:spTgt>
                                        </p:tgtEl>
                                        <p:attrNameLst>
                                          <p:attrName>r</p:attrName>
                                        </p:attrNameLst>
                                      </p:cBhvr>
                                    </p:animRot>
                                    <p:animRot by="-1500000">
                                      <p:cBhvr>
                                        <p:cTn id="13" dur="125" fill="hold">
                                          <p:stCondLst>
                                            <p:cond delay="250"/>
                                          </p:stCondLst>
                                        </p:cTn>
                                        <p:tgtEl>
                                          <p:spTgt spid="6">
                                            <p:txEl>
                                              <p:pRg st="14" end="14"/>
                                            </p:txEl>
                                          </p:spTgt>
                                        </p:tgtEl>
                                        <p:attrNameLst>
                                          <p:attrName>r</p:attrName>
                                        </p:attrNameLst>
                                      </p:cBhvr>
                                    </p:animRot>
                                    <p:animRot by="1500000">
                                      <p:cBhvr>
                                        <p:cTn id="14" dur="125" fill="hold">
                                          <p:stCondLst>
                                            <p:cond delay="375"/>
                                          </p:stCondLst>
                                        </p:cTn>
                                        <p:tgtEl>
                                          <p:spTgt spid="6">
                                            <p:txEl>
                                              <p:pRg st="14" end="14"/>
                                            </p:txEl>
                                          </p:spTgt>
                                        </p:tgtEl>
                                        <p:attrNameLst>
                                          <p:attrName>r</p:attrName>
                                        </p:attrNameLst>
                                      </p:cBhvr>
                                    </p:animRot>
                                  </p:childTnLst>
                                </p:cTn>
                              </p:par>
                              <p:par>
                                <p:cTn id="15" presetID="2" presetClass="entr" presetSubtype="8"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2000" fill="hold"/>
                                        <p:tgtEl>
                                          <p:spTgt spid="1026"/>
                                        </p:tgtEl>
                                        <p:attrNameLst>
                                          <p:attrName>ppt_x</p:attrName>
                                        </p:attrNameLst>
                                      </p:cBhvr>
                                      <p:tavLst>
                                        <p:tav tm="0">
                                          <p:val>
                                            <p:strVal val="0-#ppt_w/2"/>
                                          </p:val>
                                        </p:tav>
                                        <p:tav tm="100000">
                                          <p:val>
                                            <p:strVal val="#ppt_x"/>
                                          </p:val>
                                        </p:tav>
                                      </p:tavLst>
                                    </p:anim>
                                    <p:anim calcmode="lin" valueType="num">
                                      <p:cBhvr additive="base">
                                        <p:cTn id="18" dur="20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0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30</a:t>
            </a:fld>
            <a:r>
              <a:rPr lang="en-US" smtClean="0"/>
              <a:t>    </a:t>
            </a:r>
            <a:endParaRPr lang="en-US" dirty="0"/>
          </a:p>
        </p:txBody>
      </p:sp>
      <p:sp>
        <p:nvSpPr>
          <p:cNvPr id="5" name="Title 4"/>
          <p:cNvSpPr>
            <a:spLocks noGrp="1"/>
          </p:cNvSpPr>
          <p:nvPr>
            <p:ph type="title"/>
          </p:nvPr>
        </p:nvSpPr>
        <p:spPr/>
        <p:txBody>
          <a:bodyPr/>
          <a:lstStyle/>
          <a:p>
            <a:r>
              <a:rPr lang="en-US" dirty="0" smtClean="0"/>
              <a:t>Here's What REORGANIZE Does</a:t>
            </a:r>
            <a:endParaRPr lang="en-US" dirty="0"/>
          </a:p>
        </p:txBody>
      </p:sp>
      <p:pic>
        <p:nvPicPr>
          <p:cNvPr id="1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973" y="5294539"/>
            <a:ext cx="57912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5384800" y="5294539"/>
            <a:ext cx="915988" cy="40957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4" name="Flowchart: Connector 23"/>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5" name="TextBox 24"/>
          <p:cNvSpPr txBox="1"/>
          <p:nvPr/>
        </p:nvSpPr>
        <p:spPr>
          <a:xfrm>
            <a:off x="4056744" y="1880031"/>
            <a:ext cx="4687784"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Watch this area.</a:t>
            </a:r>
            <a:br>
              <a:rPr lang="en-US" dirty="0" smtClean="0">
                <a:latin typeface="Arial Black" panose="020B0A04020102020204" pitchFamily="34" charset="0"/>
              </a:rPr>
            </a:br>
            <a:r>
              <a:rPr lang="en-US" dirty="0" smtClean="0">
                <a:latin typeface="Arial Black" panose="020B0A04020102020204" pitchFamily="34" charset="0"/>
              </a:rPr>
              <a:t>Almost nothing happens.</a:t>
            </a:r>
          </a:p>
        </p:txBody>
      </p:sp>
      <p:cxnSp>
        <p:nvCxnSpPr>
          <p:cNvPr id="26" name="Straight Arrow Connector 25"/>
          <p:cNvCxnSpPr>
            <a:stCxn id="25" idx="1"/>
          </p:cNvCxnSpPr>
          <p:nvPr/>
        </p:nvCxnSpPr>
        <p:spPr>
          <a:xfrm flipH="1" flipV="1">
            <a:off x="2902856" y="2203196"/>
            <a:ext cx="1153888" cy="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042562" y="2730511"/>
            <a:ext cx="4687784"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Watch this area.</a:t>
            </a:r>
            <a:br>
              <a:rPr lang="en-US" dirty="0" smtClean="0">
                <a:latin typeface="Arial Black" panose="020B0A04020102020204" pitchFamily="34" charset="0"/>
              </a:rPr>
            </a:br>
            <a:r>
              <a:rPr lang="en-US" dirty="0" err="1" smtClean="0">
                <a:latin typeface="Arial Black" panose="020B0A04020102020204" pitchFamily="34" charset="0"/>
              </a:rPr>
              <a:t>Freespace</a:t>
            </a:r>
            <a:r>
              <a:rPr lang="en-US" dirty="0" smtClean="0">
                <a:latin typeface="Arial Black" panose="020B0A04020102020204" pitchFamily="34" charset="0"/>
              </a:rPr>
              <a:t> is removed.</a:t>
            </a:r>
          </a:p>
        </p:txBody>
      </p:sp>
      <p:cxnSp>
        <p:nvCxnSpPr>
          <p:cNvPr id="28" name="Straight Arrow Connector 27"/>
          <p:cNvCxnSpPr>
            <a:stCxn id="27" idx="1"/>
          </p:cNvCxnSpPr>
          <p:nvPr/>
        </p:nvCxnSpPr>
        <p:spPr>
          <a:xfrm flipH="1" flipV="1">
            <a:off x="2888674" y="3053676"/>
            <a:ext cx="1153888" cy="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29"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9448" y="5304064"/>
            <a:ext cx="58007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30"/>
          <p:cNvSpPr/>
          <p:nvPr/>
        </p:nvSpPr>
        <p:spPr>
          <a:xfrm>
            <a:off x="5384800" y="5304064"/>
            <a:ext cx="915988" cy="40957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2" name="TextBox 31"/>
          <p:cNvSpPr txBox="1"/>
          <p:nvPr/>
        </p:nvSpPr>
        <p:spPr>
          <a:xfrm>
            <a:off x="2902856" y="1880031"/>
            <a:ext cx="5841671"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REORGANIZE took 29 seconds and we got very little for our efforts.</a:t>
            </a:r>
          </a:p>
        </p:txBody>
      </p:sp>
      <p:sp>
        <p:nvSpPr>
          <p:cNvPr id="33" name="TextBox 32"/>
          <p:cNvSpPr txBox="1"/>
          <p:nvPr/>
        </p:nvSpPr>
        <p:spPr>
          <a:xfrm>
            <a:off x="2902857" y="2737770"/>
            <a:ext cx="5829878"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Starting to look like "Evenly Distributed" or "</a:t>
            </a:r>
            <a:r>
              <a:rPr lang="en-US" dirty="0" err="1" smtClean="0">
                <a:latin typeface="Arial Black" panose="020B0A04020102020204" pitchFamily="34" charset="0"/>
              </a:rPr>
              <a:t>NoDefrag</a:t>
            </a:r>
            <a:r>
              <a:rPr lang="en-US" dirty="0" smtClean="0">
                <a:latin typeface="Arial Black" panose="020B0A04020102020204" pitchFamily="34" charset="0"/>
              </a:rPr>
              <a:t>".</a:t>
            </a:r>
          </a:p>
        </p:txBody>
      </p:sp>
      <p:sp>
        <p:nvSpPr>
          <p:cNvPr id="34" name="TextBox 33"/>
          <p:cNvSpPr txBox="1"/>
          <p:nvPr/>
        </p:nvSpPr>
        <p:spPr>
          <a:xfrm>
            <a:off x="2902857" y="3376843"/>
            <a:ext cx="5841671"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Could also be caused by</a:t>
            </a:r>
            <a:br>
              <a:rPr lang="en-US" dirty="0" smtClean="0">
                <a:latin typeface="Arial Black" panose="020B0A04020102020204" pitchFamily="34" charset="0"/>
              </a:rPr>
            </a:br>
            <a:r>
              <a:rPr lang="en-US" dirty="0" smtClean="0">
                <a:latin typeface="Arial Black" panose="020B0A04020102020204" pitchFamily="34" charset="0"/>
              </a:rPr>
              <a:t>"</a:t>
            </a:r>
            <a:r>
              <a:rPr lang="en-US" dirty="0" err="1" smtClean="0">
                <a:latin typeface="Arial Black" panose="020B0A04020102020204" pitchFamily="34" charset="0"/>
              </a:rPr>
              <a:t>ExpAnsive</a:t>
            </a:r>
            <a:r>
              <a:rPr lang="en-US" dirty="0" smtClean="0">
                <a:latin typeface="Arial Black" panose="020B0A04020102020204" pitchFamily="34" charset="0"/>
              </a:rPr>
              <a:t>"  updates.</a:t>
            </a:r>
          </a:p>
        </p:txBody>
      </p:sp>
      <p:sp>
        <p:nvSpPr>
          <p:cNvPr id="35" name="TextBox 34"/>
          <p:cNvSpPr txBox="1"/>
          <p:nvPr/>
        </p:nvSpPr>
        <p:spPr>
          <a:xfrm>
            <a:off x="2902857" y="4025446"/>
            <a:ext cx="5841671"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This is a hint that something is wrong in this index because it's less than the Fill Factor.</a:t>
            </a:r>
          </a:p>
        </p:txBody>
      </p:sp>
      <p:cxnSp>
        <p:nvCxnSpPr>
          <p:cNvPr id="36" name="Straight Arrow Connector 35"/>
          <p:cNvCxnSpPr/>
          <p:nvPr/>
        </p:nvCxnSpPr>
        <p:spPr>
          <a:xfrm>
            <a:off x="6458857" y="4671777"/>
            <a:ext cx="0" cy="82754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958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par>
                                <p:cTn id="8" presetID="22" presetClass="entr" presetSubtype="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arn(outVertical)">
                                      <p:cBhvr>
                                        <p:cTn id="15" dur="500"/>
                                        <p:tgtEl>
                                          <p:spTgt spid="27"/>
                                        </p:tgtEl>
                                      </p:cBhvr>
                                    </p:animEffect>
                                  </p:childTnLst>
                                </p:cTn>
                              </p:par>
                              <p:par>
                                <p:cTn id="16" presetID="22" presetClass="entr" presetSubtype="1"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up)">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arn(outVertical)">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barn(outVertical)">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barn(outVertical)">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barn(outVertical)">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arn(outVertical)">
                                      <p:cBhvr>
                                        <p:cTn id="51" dur="500"/>
                                        <p:tgtEl>
                                          <p:spTgt spid="35"/>
                                        </p:tgtEl>
                                      </p:cBhvr>
                                    </p:animEffect>
                                  </p:childTnLst>
                                </p:cTn>
                              </p:par>
                              <p:par>
                                <p:cTn id="52" presetID="22" presetClass="entr" presetSubtype="1"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up)">
                                      <p:cBhvr>
                                        <p:cTn id="5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31" grpId="0" animBg="1"/>
      <p:bldP spid="32" grpId="0" animBg="1"/>
      <p:bldP spid="33" grpId="0" animBg="1"/>
      <p:bldP spid="34" grpId="0" animBg="1"/>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31</a:t>
            </a:fld>
            <a:r>
              <a:rPr lang="en-US" smtClean="0"/>
              <a:t>    </a:t>
            </a:r>
            <a:endParaRPr lang="en-US" dirty="0"/>
          </a:p>
        </p:txBody>
      </p:sp>
      <p:sp>
        <p:nvSpPr>
          <p:cNvPr id="5" name="Title 4"/>
          <p:cNvSpPr>
            <a:spLocks noGrp="1"/>
          </p:cNvSpPr>
          <p:nvPr>
            <p:ph type="title"/>
          </p:nvPr>
        </p:nvSpPr>
        <p:spPr/>
        <p:txBody>
          <a:bodyPr/>
          <a:lstStyle/>
          <a:p>
            <a:r>
              <a:rPr lang="en-US" dirty="0" smtClean="0"/>
              <a:t>Here's What Rebuild Does</a:t>
            </a:r>
            <a:endParaRPr lang="en-US" dirty="0"/>
          </a:p>
        </p:txBody>
      </p:sp>
      <p:sp>
        <p:nvSpPr>
          <p:cNvPr id="6" name="Content Placeholder 5"/>
          <p:cNvSpPr>
            <a:spLocks noGrp="1"/>
          </p:cNvSpPr>
          <p:nvPr>
            <p:ph sz="quarter" idx="10"/>
          </p:nvPr>
        </p:nvSpPr>
        <p:spPr/>
        <p:txBody>
          <a:bodyPr/>
          <a:lstStyle/>
          <a:p>
            <a:endParaRPr lang="en-US"/>
          </a:p>
        </p:txBody>
      </p:sp>
      <p:pic>
        <p:nvPicPr>
          <p:cNvPr id="8" name="Pictur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448" y="5304064"/>
            <a:ext cx="58007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384800" y="5304064"/>
            <a:ext cx="915988" cy="40957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53526"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8973" y="5313589"/>
            <a:ext cx="57912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384800" y="5313589"/>
            <a:ext cx="915988" cy="39052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3" name="TextBox 12"/>
          <p:cNvSpPr txBox="1"/>
          <p:nvPr/>
        </p:nvSpPr>
        <p:spPr>
          <a:xfrm>
            <a:off x="1915880" y="2771094"/>
            <a:ext cx="5401749" cy="2031325"/>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3 seconds instead of 29</a:t>
            </a:r>
          </a:p>
          <a:p>
            <a:pPr algn="ctr"/>
            <a:r>
              <a:rPr lang="en-US" dirty="0" smtClean="0">
                <a:latin typeface="Arial Black" panose="020B0A04020102020204" pitchFamily="34" charset="0"/>
              </a:rPr>
              <a:t>(almost 10 times faster than Reorg)</a:t>
            </a:r>
          </a:p>
          <a:p>
            <a:pPr algn="ctr"/>
            <a:r>
              <a:rPr lang="en-US" dirty="0" smtClean="0">
                <a:latin typeface="Arial Black" panose="020B0A04020102020204" pitchFamily="34" charset="0"/>
              </a:rPr>
              <a:t>Less Disk Space</a:t>
            </a:r>
          </a:p>
          <a:p>
            <a:pPr algn="ctr"/>
            <a:r>
              <a:rPr lang="en-US" dirty="0" smtClean="0">
                <a:latin typeface="Arial Black" panose="020B0A04020102020204" pitchFamily="34" charset="0"/>
              </a:rPr>
              <a:t>Less Log Space (Bulk-Logged Recovery)</a:t>
            </a:r>
          </a:p>
          <a:p>
            <a:pPr algn="ctr"/>
            <a:r>
              <a:rPr lang="en-US" dirty="0" smtClean="0">
                <a:latin typeface="Arial Black" panose="020B0A04020102020204" pitchFamily="34" charset="0"/>
              </a:rPr>
              <a:t>Less Memory</a:t>
            </a:r>
          </a:p>
          <a:p>
            <a:pPr algn="ctr"/>
            <a:r>
              <a:rPr lang="en-US" dirty="0" smtClean="0">
                <a:latin typeface="Arial Black" panose="020B0A04020102020204" pitchFamily="34" charset="0"/>
              </a:rPr>
              <a:t>Less Fragmentation</a:t>
            </a:r>
          </a:p>
          <a:p>
            <a:pPr algn="ctr"/>
            <a:r>
              <a:rPr lang="en-US" dirty="0" smtClean="0">
                <a:latin typeface="Arial Black" panose="020B0A04020102020204" pitchFamily="34" charset="0"/>
              </a:rPr>
              <a:t>Fewer Future Page Splits</a:t>
            </a:r>
            <a:endParaRPr lang="en-US" dirty="0">
              <a:latin typeface="Arial Black" panose="020B0A04020102020204" pitchFamily="34" charset="0"/>
            </a:endParaRPr>
          </a:p>
        </p:txBody>
      </p:sp>
      <p:sp>
        <p:nvSpPr>
          <p:cNvPr id="14" name="Flowchart: Connector 13"/>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5" name="TextBox 14"/>
          <p:cNvSpPr txBox="1"/>
          <p:nvPr/>
        </p:nvSpPr>
        <p:spPr>
          <a:xfrm>
            <a:off x="522485" y="1814286"/>
            <a:ext cx="7910315" cy="754743"/>
          </a:xfrm>
          <a:prstGeom prst="rect">
            <a:avLst/>
          </a:prstGeom>
          <a:solidFill>
            <a:srgbClr val="FFFF00">
              <a:alpha val="40000"/>
            </a:srgbClr>
          </a:solidFill>
          <a:ln w="38100">
            <a:solidFill>
              <a:srgbClr val="FF0000"/>
            </a:solidFill>
          </a:ln>
        </p:spPr>
        <p:txBody>
          <a:bodyPr wrap="square" rtlCol="0" anchor="ctr" anchorCtr="0">
            <a:noAutofit/>
          </a:bodyPr>
          <a:lstStyle/>
          <a:p>
            <a:pPr algn="ctr"/>
            <a:r>
              <a:rPr lang="en-US" dirty="0" smtClean="0">
                <a:latin typeface="Arial Black" panose="020B0A04020102020204" pitchFamily="34" charset="0"/>
              </a:rPr>
              <a:t>Lots of Free Space to fill</a:t>
            </a:r>
          </a:p>
          <a:p>
            <a:pPr algn="ctr"/>
            <a:r>
              <a:rPr lang="en-US" dirty="0" smtClean="0">
                <a:latin typeface="Arial Black" panose="020B0A04020102020204" pitchFamily="34" charset="0"/>
              </a:rPr>
              <a:t>(REORGANIZE DOES NOTHING TO HELP THIS SPACE!!!)</a:t>
            </a:r>
          </a:p>
        </p:txBody>
      </p:sp>
    </p:spTree>
    <p:extLst>
      <p:ext uri="{BB962C8B-B14F-4D97-AF65-F5344CB8AC3E}">
        <p14:creationId xmlns:p14="http://schemas.microsoft.com/office/powerpoint/2010/main" val="150159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wipe(left)">
                                      <p:cBhvr>
                                        <p:cTn id="7" dur="5000"/>
                                        <p:tgtEl>
                                          <p:spTgt spid="8196"/>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0"/>
                                        <p:tgtEl>
                                          <p:spTgt spid="819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out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outVertical)">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37"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outVertic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32</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Add 10K Out-of-Order Rows</a:t>
            </a:r>
            <a:br>
              <a:rPr lang="en-US" dirty="0" smtClean="0"/>
            </a:br>
            <a:r>
              <a:rPr lang="en-US" dirty="0" smtClean="0"/>
              <a:t>at a Time</a:t>
            </a:r>
            <a:endParaRPr lang="en-US" dirty="0"/>
          </a:p>
        </p:txBody>
      </p:sp>
      <p:sp>
        <p:nvSpPr>
          <p:cNvPr id="6" name="Content Placeholder 5"/>
          <p:cNvSpPr>
            <a:spLocks noGrp="1"/>
          </p:cNvSpPr>
          <p:nvPr>
            <p:ph sz="quarter" idx="10"/>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004456" y="2756581"/>
            <a:ext cx="2556949"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9 Days at 10K rows each</a:t>
            </a:r>
          </a:p>
          <a:p>
            <a:pPr algn="ctr"/>
            <a:r>
              <a:rPr lang="en-US" dirty="0" smtClean="0">
                <a:latin typeface="Arial Black" panose="020B0A04020102020204" pitchFamily="34" charset="0"/>
              </a:rPr>
              <a:t>90,000 rows</a:t>
            </a:r>
          </a:p>
          <a:p>
            <a:pPr algn="ctr"/>
            <a:r>
              <a:rPr lang="en-US" dirty="0" smtClean="0">
                <a:latin typeface="Arial Black" panose="020B0A04020102020204" pitchFamily="34" charset="0"/>
              </a:rPr>
              <a:t>No Page Splits</a:t>
            </a:r>
          </a:p>
        </p:txBody>
      </p:sp>
      <p:sp>
        <p:nvSpPr>
          <p:cNvPr id="7" name="Rectangle 6"/>
          <p:cNvSpPr/>
          <p:nvPr/>
        </p:nvSpPr>
        <p:spPr>
          <a:xfrm>
            <a:off x="1611086" y="1741714"/>
            <a:ext cx="1233714" cy="87085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1" name="Flowchart: Connector 10"/>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422745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33</a:t>
            </a:fld>
            <a:r>
              <a:rPr lang="en-US" smtClean="0"/>
              <a:t>    </a:t>
            </a:r>
            <a:endParaRPr lang="en-US" dirty="0"/>
          </a:p>
        </p:txBody>
      </p:sp>
      <p:sp>
        <p:nvSpPr>
          <p:cNvPr id="5" name="Title 4"/>
          <p:cNvSpPr>
            <a:spLocks noGrp="1"/>
          </p:cNvSpPr>
          <p:nvPr>
            <p:ph type="title"/>
          </p:nvPr>
        </p:nvSpPr>
        <p:spPr/>
        <p:txBody>
          <a:bodyPr>
            <a:normAutofit/>
          </a:bodyPr>
          <a:lstStyle/>
          <a:p>
            <a:r>
              <a:rPr lang="en-US" dirty="0"/>
              <a:t>Add 10K Out-of-Order Rows</a:t>
            </a:r>
            <a:br>
              <a:rPr lang="en-US" dirty="0"/>
            </a:br>
            <a:r>
              <a:rPr lang="en-US" dirty="0"/>
              <a:t>at a Time</a:t>
            </a:r>
          </a:p>
        </p:txBody>
      </p:sp>
      <p:sp>
        <p:nvSpPr>
          <p:cNvPr id="6" name="Content Placeholder 5"/>
          <p:cNvSpPr>
            <a:spLocks noGrp="1"/>
          </p:cNvSpPr>
          <p:nvPr>
            <p:ph sz="quarter" idx="10"/>
          </p:nvPr>
        </p:nvSpPr>
        <p:spPr/>
        <p:txBody>
          <a:bodyPr/>
          <a:lstStyle/>
          <a:p>
            <a:endParaRPr 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004456" y="2756581"/>
            <a:ext cx="2556949"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10 Days at 10K rows each</a:t>
            </a:r>
          </a:p>
          <a:p>
            <a:pPr algn="ctr"/>
            <a:r>
              <a:rPr lang="en-US" dirty="0" smtClean="0">
                <a:latin typeface="Arial Black" panose="020B0A04020102020204" pitchFamily="34" charset="0"/>
              </a:rPr>
              <a:t>100,000 rows</a:t>
            </a:r>
          </a:p>
          <a:p>
            <a:pPr algn="ctr"/>
            <a:r>
              <a:rPr lang="en-US" dirty="0" smtClean="0">
                <a:latin typeface="Arial Black" panose="020B0A04020102020204" pitchFamily="34" charset="0"/>
              </a:rPr>
              <a:t>Page Splits Start</a:t>
            </a:r>
          </a:p>
        </p:txBody>
      </p:sp>
      <p:sp>
        <p:nvSpPr>
          <p:cNvPr id="9" name="Rectangle 8"/>
          <p:cNvSpPr/>
          <p:nvPr/>
        </p:nvSpPr>
        <p:spPr>
          <a:xfrm>
            <a:off x="1625600" y="3599543"/>
            <a:ext cx="580571" cy="3573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0" name="Straight Arrow Connector 9"/>
          <p:cNvCxnSpPr>
            <a:endCxn id="9" idx="3"/>
          </p:cNvCxnSpPr>
          <p:nvPr/>
        </p:nvCxnSpPr>
        <p:spPr>
          <a:xfrm flipH="1">
            <a:off x="2206171" y="3733800"/>
            <a:ext cx="798285" cy="4442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456" y="4004398"/>
            <a:ext cx="57912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p:cNvSpPr/>
          <p:nvPr/>
        </p:nvSpPr>
        <p:spPr>
          <a:xfrm>
            <a:off x="6081486" y="3956910"/>
            <a:ext cx="1712685" cy="61509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3" name="TextBox 12"/>
          <p:cNvSpPr txBox="1"/>
          <p:nvPr/>
        </p:nvSpPr>
        <p:spPr>
          <a:xfrm>
            <a:off x="5659353" y="4895165"/>
            <a:ext cx="2556949"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Page Density is </a:t>
            </a:r>
          </a:p>
          <a:p>
            <a:pPr algn="ctr"/>
            <a:r>
              <a:rPr lang="en-US" dirty="0" smtClean="0">
                <a:latin typeface="Arial Black" panose="020B0A04020102020204" pitchFamily="34" charset="0"/>
              </a:rPr>
              <a:t>INCREASING!</a:t>
            </a:r>
          </a:p>
        </p:txBody>
      </p:sp>
      <p:sp>
        <p:nvSpPr>
          <p:cNvPr id="14" name="Oval 13"/>
          <p:cNvSpPr/>
          <p:nvPr/>
        </p:nvSpPr>
        <p:spPr>
          <a:xfrm>
            <a:off x="2864078" y="3958110"/>
            <a:ext cx="1712685" cy="61509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5" name="Rectangle 14"/>
          <p:cNvSpPr/>
          <p:nvPr/>
        </p:nvSpPr>
        <p:spPr>
          <a:xfrm>
            <a:off x="1611086" y="1741714"/>
            <a:ext cx="1233714" cy="87085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7" name="Flowchart: Connector 1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6328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2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heel(1)">
                                      <p:cBhvr>
                                        <p:cTn id="23" dur="1000"/>
                                        <p:tgtEl>
                                          <p:spTgt spid="12"/>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outVertic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heel(1)">
                                      <p:cBhvr>
                                        <p:cTn id="31" dur="10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heel(1)">
                                      <p:cBhvr>
                                        <p:cTn id="3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34</a:t>
            </a:fld>
            <a:r>
              <a:rPr lang="en-US" smtClean="0"/>
              <a:t>    </a:t>
            </a:r>
            <a:endParaRPr lang="en-US" dirty="0"/>
          </a:p>
        </p:txBody>
      </p:sp>
      <p:sp>
        <p:nvSpPr>
          <p:cNvPr id="5" name="Title 4"/>
          <p:cNvSpPr>
            <a:spLocks noGrp="1"/>
          </p:cNvSpPr>
          <p:nvPr>
            <p:ph type="title"/>
          </p:nvPr>
        </p:nvSpPr>
        <p:spPr/>
        <p:txBody>
          <a:bodyPr>
            <a:normAutofit/>
          </a:bodyPr>
          <a:lstStyle/>
          <a:p>
            <a:r>
              <a:rPr lang="en-US" dirty="0"/>
              <a:t>Add 10K Out-of-Order Rows</a:t>
            </a:r>
            <a:br>
              <a:rPr lang="en-US" dirty="0"/>
            </a:br>
            <a:r>
              <a:rPr lang="en-US" dirty="0"/>
              <a:t>at a Time</a:t>
            </a:r>
          </a:p>
        </p:txBody>
      </p:sp>
      <p:sp>
        <p:nvSpPr>
          <p:cNvPr id="6" name="Content Placeholder 5"/>
          <p:cNvSpPr>
            <a:spLocks noGrp="1"/>
          </p:cNvSpPr>
          <p:nvPr>
            <p:ph sz="quarter" idx="10"/>
          </p:nvPr>
        </p:nvSpPr>
        <p:spPr/>
        <p:txBody>
          <a:bodyPr/>
          <a:lstStyle/>
          <a:p>
            <a:endParaRPr lang="en-US"/>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456" y="4004398"/>
            <a:ext cx="58007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004456" y="2756581"/>
            <a:ext cx="2556949"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11 Days at 10K rows each</a:t>
            </a:r>
          </a:p>
          <a:p>
            <a:pPr algn="ctr"/>
            <a:r>
              <a:rPr lang="en-US" dirty="0" smtClean="0">
                <a:latin typeface="Arial Black" panose="020B0A04020102020204" pitchFamily="34" charset="0"/>
              </a:rPr>
              <a:t>110,000 rows</a:t>
            </a:r>
          </a:p>
          <a:p>
            <a:pPr algn="ctr"/>
            <a:r>
              <a:rPr lang="en-US" dirty="0" smtClean="0">
                <a:latin typeface="Arial Black" panose="020B0A04020102020204" pitchFamily="34" charset="0"/>
              </a:rPr>
              <a:t>13 Page Splits </a:t>
            </a:r>
          </a:p>
        </p:txBody>
      </p:sp>
      <p:sp>
        <p:nvSpPr>
          <p:cNvPr id="10" name="Oval 9"/>
          <p:cNvSpPr/>
          <p:nvPr/>
        </p:nvSpPr>
        <p:spPr>
          <a:xfrm>
            <a:off x="6081486" y="3956910"/>
            <a:ext cx="1712685" cy="61509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1" name="TextBox 10"/>
          <p:cNvSpPr txBox="1"/>
          <p:nvPr/>
        </p:nvSpPr>
        <p:spPr>
          <a:xfrm>
            <a:off x="5659353" y="4895165"/>
            <a:ext cx="2556949"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Page Density is </a:t>
            </a:r>
          </a:p>
          <a:p>
            <a:pPr algn="ctr"/>
            <a:r>
              <a:rPr lang="en-US" dirty="0">
                <a:latin typeface="Arial Black" panose="020B0A04020102020204" pitchFamily="34" charset="0"/>
              </a:rPr>
              <a:t>a</a:t>
            </a:r>
            <a:r>
              <a:rPr lang="en-US" dirty="0" smtClean="0">
                <a:latin typeface="Arial Black" panose="020B0A04020102020204" pitchFamily="34" charset="0"/>
              </a:rPr>
              <a:t>bout the same.</a:t>
            </a:r>
          </a:p>
        </p:txBody>
      </p:sp>
      <p:sp>
        <p:nvSpPr>
          <p:cNvPr id="12" name="Oval 11"/>
          <p:cNvSpPr/>
          <p:nvPr/>
        </p:nvSpPr>
        <p:spPr>
          <a:xfrm>
            <a:off x="2864078" y="3958110"/>
            <a:ext cx="1712685" cy="61509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3" name="Rectangle 12"/>
          <p:cNvSpPr/>
          <p:nvPr/>
        </p:nvSpPr>
        <p:spPr>
          <a:xfrm>
            <a:off x="1611086" y="1741714"/>
            <a:ext cx="1233714" cy="87085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4" name="Rectangle 13"/>
          <p:cNvSpPr/>
          <p:nvPr/>
        </p:nvSpPr>
        <p:spPr>
          <a:xfrm>
            <a:off x="1625600" y="3599543"/>
            <a:ext cx="1219200" cy="3573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5" name="Straight Arrow Connector 14"/>
          <p:cNvCxnSpPr>
            <a:endCxn id="14" idx="0"/>
          </p:cNvCxnSpPr>
          <p:nvPr/>
        </p:nvCxnSpPr>
        <p:spPr>
          <a:xfrm flipH="1">
            <a:off x="2235200" y="2322286"/>
            <a:ext cx="2" cy="127725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Flowchart: Connector 20"/>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43135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out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heel(1)">
                                      <p:cBhvr>
                                        <p:cTn id="20" dur="1000"/>
                                        <p:tgtEl>
                                          <p:spTgt spid="10"/>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outVertic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heel(1)">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heel(1)">
                                      <p:cBhvr>
                                        <p:cTn id="3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35</a:t>
            </a:fld>
            <a:r>
              <a:rPr lang="en-US" smtClean="0"/>
              <a:t>    </a:t>
            </a:r>
            <a:endParaRPr lang="en-US" dirty="0"/>
          </a:p>
        </p:txBody>
      </p:sp>
      <p:sp>
        <p:nvSpPr>
          <p:cNvPr id="5" name="Title 4"/>
          <p:cNvSpPr>
            <a:spLocks noGrp="1"/>
          </p:cNvSpPr>
          <p:nvPr>
            <p:ph type="title"/>
          </p:nvPr>
        </p:nvSpPr>
        <p:spPr/>
        <p:txBody>
          <a:bodyPr>
            <a:normAutofit/>
          </a:bodyPr>
          <a:lstStyle/>
          <a:p>
            <a:r>
              <a:rPr lang="en-US" dirty="0"/>
              <a:t>Add 10K Out-of-Order Rows</a:t>
            </a:r>
            <a:br>
              <a:rPr lang="en-US" dirty="0"/>
            </a:br>
            <a:r>
              <a:rPr lang="en-US" dirty="0"/>
              <a:t>at a Time</a:t>
            </a:r>
          </a:p>
        </p:txBody>
      </p:sp>
      <p:sp>
        <p:nvSpPr>
          <p:cNvPr id="6" name="Content Placeholder 5"/>
          <p:cNvSpPr>
            <a:spLocks noGrp="1"/>
          </p:cNvSpPr>
          <p:nvPr>
            <p:ph sz="quarter" idx="10"/>
          </p:nvPr>
        </p:nvSpPr>
        <p:spPr/>
        <p:txBody>
          <a:bodyPr/>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456" y="4004398"/>
            <a:ext cx="57912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004456" y="2756581"/>
            <a:ext cx="2556949"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12 Days at 10K rows each</a:t>
            </a:r>
          </a:p>
          <a:p>
            <a:pPr algn="ctr"/>
            <a:r>
              <a:rPr lang="en-US" dirty="0" smtClean="0">
                <a:latin typeface="Arial Black" panose="020B0A04020102020204" pitchFamily="34" charset="0"/>
              </a:rPr>
              <a:t>120,000 rows</a:t>
            </a:r>
          </a:p>
          <a:p>
            <a:pPr algn="ctr"/>
            <a:r>
              <a:rPr lang="en-US" dirty="0" smtClean="0">
                <a:latin typeface="Arial Black" panose="020B0A04020102020204" pitchFamily="34" charset="0"/>
              </a:rPr>
              <a:t>67 Page Splits </a:t>
            </a:r>
          </a:p>
        </p:txBody>
      </p:sp>
      <p:sp>
        <p:nvSpPr>
          <p:cNvPr id="10" name="Oval 9"/>
          <p:cNvSpPr/>
          <p:nvPr/>
        </p:nvSpPr>
        <p:spPr>
          <a:xfrm>
            <a:off x="6081486" y="3956910"/>
            <a:ext cx="1712685" cy="61509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1" name="TextBox 10"/>
          <p:cNvSpPr txBox="1"/>
          <p:nvPr/>
        </p:nvSpPr>
        <p:spPr>
          <a:xfrm>
            <a:off x="5659353" y="4895165"/>
            <a:ext cx="2556949"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Page Density is </a:t>
            </a:r>
          </a:p>
          <a:p>
            <a:pPr algn="ctr"/>
            <a:r>
              <a:rPr lang="en-US" dirty="0" smtClean="0">
                <a:latin typeface="Arial Black" panose="020B0A04020102020204" pitchFamily="34" charset="0"/>
              </a:rPr>
              <a:t>INCREASING!</a:t>
            </a:r>
          </a:p>
        </p:txBody>
      </p:sp>
      <p:sp>
        <p:nvSpPr>
          <p:cNvPr id="12" name="Oval 11"/>
          <p:cNvSpPr/>
          <p:nvPr/>
        </p:nvSpPr>
        <p:spPr>
          <a:xfrm>
            <a:off x="2864078" y="3958110"/>
            <a:ext cx="1712685" cy="61509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3" name="TextBox 12"/>
          <p:cNvSpPr txBox="1"/>
          <p:nvPr/>
        </p:nvSpPr>
        <p:spPr>
          <a:xfrm>
            <a:off x="2441945" y="4909677"/>
            <a:ext cx="2556949"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Just coming up on 1%</a:t>
            </a:r>
          </a:p>
        </p:txBody>
      </p:sp>
      <p:sp>
        <p:nvSpPr>
          <p:cNvPr id="14" name="Rectangle 13"/>
          <p:cNvSpPr/>
          <p:nvPr/>
        </p:nvSpPr>
        <p:spPr>
          <a:xfrm>
            <a:off x="1611086" y="1741714"/>
            <a:ext cx="1233714" cy="87085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5" name="Rectangle 14"/>
          <p:cNvSpPr/>
          <p:nvPr/>
        </p:nvSpPr>
        <p:spPr>
          <a:xfrm>
            <a:off x="1625599" y="3599543"/>
            <a:ext cx="1279525" cy="3573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6" name="Straight Arrow Connector 15"/>
          <p:cNvCxnSpPr>
            <a:endCxn id="15" idx="0"/>
          </p:cNvCxnSpPr>
          <p:nvPr/>
        </p:nvCxnSpPr>
        <p:spPr>
          <a:xfrm>
            <a:off x="2265362" y="2322286"/>
            <a:ext cx="0" cy="127725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Flowchart: Connector 1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97687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out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heel(1)">
                                      <p:cBhvr>
                                        <p:cTn id="20" dur="1000"/>
                                        <p:tgtEl>
                                          <p:spTgt spid="10"/>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outVertic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heel(1)">
                                      <p:cBhvr>
                                        <p:cTn id="28" dur="1000"/>
                                        <p:tgtEl>
                                          <p:spTgt spid="12"/>
                                        </p:tgtEl>
                                      </p:cBhvr>
                                    </p:animEffect>
                                  </p:childTnLst>
                                </p:cTn>
                              </p:par>
                              <p:par>
                                <p:cTn id="29" presetID="16" presetClass="entr" presetSubtype="37"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Vertic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heel(1)">
                                      <p:cBhvr>
                                        <p:cTn id="3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36</a:t>
            </a:fld>
            <a:r>
              <a:rPr lang="en-US" smtClean="0"/>
              <a:t>    </a:t>
            </a:r>
            <a:endParaRPr lang="en-US" dirty="0"/>
          </a:p>
        </p:txBody>
      </p:sp>
      <p:sp>
        <p:nvSpPr>
          <p:cNvPr id="5" name="Title 4"/>
          <p:cNvSpPr>
            <a:spLocks noGrp="1"/>
          </p:cNvSpPr>
          <p:nvPr>
            <p:ph type="title"/>
          </p:nvPr>
        </p:nvSpPr>
        <p:spPr/>
        <p:txBody>
          <a:bodyPr>
            <a:normAutofit/>
          </a:bodyPr>
          <a:lstStyle/>
          <a:p>
            <a:r>
              <a:rPr lang="en-US" dirty="0"/>
              <a:t>Add 10K Out-of-Order Rows</a:t>
            </a:r>
            <a:br>
              <a:rPr lang="en-US" dirty="0"/>
            </a:br>
            <a:r>
              <a:rPr lang="en-US" dirty="0"/>
              <a:t>at a Time</a:t>
            </a:r>
          </a:p>
        </p:txBody>
      </p:sp>
      <p:sp>
        <p:nvSpPr>
          <p:cNvPr id="6" name="Content Placeholder 5"/>
          <p:cNvSpPr>
            <a:spLocks noGrp="1"/>
          </p:cNvSpPr>
          <p:nvPr>
            <p:ph sz="quarter" idx="10"/>
          </p:nvPr>
        </p:nvSpPr>
        <p:spPr/>
        <p:txBody>
          <a:bodyPr/>
          <a:lstStyle/>
          <a:p>
            <a:endParaRPr lang="en-US"/>
          </a:p>
        </p:txBody>
      </p:sp>
      <p:pic>
        <p:nvPicPr>
          <p:cNvPr id="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456" y="4004398"/>
            <a:ext cx="57912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056849" y="2756581"/>
            <a:ext cx="2556949"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13 Days at 10K rows each</a:t>
            </a:r>
          </a:p>
          <a:p>
            <a:pPr algn="ctr"/>
            <a:r>
              <a:rPr lang="en-US" dirty="0" smtClean="0">
                <a:latin typeface="Arial Black" panose="020B0A04020102020204" pitchFamily="34" charset="0"/>
              </a:rPr>
              <a:t>130,000 rows</a:t>
            </a:r>
          </a:p>
          <a:p>
            <a:pPr algn="ctr"/>
            <a:r>
              <a:rPr lang="en-US" dirty="0" smtClean="0">
                <a:latin typeface="Arial Black" panose="020B0A04020102020204" pitchFamily="34" charset="0"/>
              </a:rPr>
              <a:t>214 Page Splits </a:t>
            </a:r>
          </a:p>
        </p:txBody>
      </p:sp>
      <p:sp>
        <p:nvSpPr>
          <p:cNvPr id="10" name="TextBox 9"/>
          <p:cNvSpPr txBox="1"/>
          <p:nvPr/>
        </p:nvSpPr>
        <p:spPr>
          <a:xfrm>
            <a:off x="2542350" y="4756665"/>
            <a:ext cx="2356139"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Time to REBUILD</a:t>
            </a:r>
            <a:endParaRPr lang="en-US" dirty="0">
              <a:latin typeface="Arial Black" panose="020B0A04020102020204" pitchFamily="34" charset="0"/>
            </a:endParaRPr>
          </a:p>
          <a:p>
            <a:pPr algn="ctr"/>
            <a:r>
              <a:rPr lang="en-US" dirty="0" smtClean="0">
                <a:latin typeface="Arial Black" panose="020B0A04020102020204" pitchFamily="34" charset="0"/>
              </a:rPr>
              <a:t>According to</a:t>
            </a:r>
            <a:br>
              <a:rPr lang="en-US" dirty="0" smtClean="0">
                <a:latin typeface="Arial Black" panose="020B0A04020102020204" pitchFamily="34" charset="0"/>
              </a:rPr>
            </a:br>
            <a:r>
              <a:rPr lang="en-US" dirty="0" smtClean="0">
                <a:latin typeface="Arial Black" panose="020B0A04020102020204" pitchFamily="34" charset="0"/>
              </a:rPr>
              <a:t>1% Rule</a:t>
            </a:r>
          </a:p>
        </p:txBody>
      </p:sp>
      <p:sp>
        <p:nvSpPr>
          <p:cNvPr id="11" name="Oval 10"/>
          <p:cNvSpPr/>
          <p:nvPr/>
        </p:nvSpPr>
        <p:spPr>
          <a:xfrm>
            <a:off x="6081486" y="3956910"/>
            <a:ext cx="1712685" cy="61509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2" name="TextBox 11"/>
          <p:cNvSpPr txBox="1"/>
          <p:nvPr/>
        </p:nvSpPr>
        <p:spPr>
          <a:xfrm>
            <a:off x="5659353" y="4895165"/>
            <a:ext cx="2556949"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Page Density is </a:t>
            </a:r>
          </a:p>
          <a:p>
            <a:pPr algn="ctr"/>
            <a:r>
              <a:rPr lang="en-US" dirty="0" err="1" smtClean="0">
                <a:latin typeface="Arial Black" panose="020B0A04020102020204" pitchFamily="34" charset="0"/>
              </a:rPr>
              <a:t>DEcreasing</a:t>
            </a:r>
            <a:r>
              <a:rPr lang="en-US" dirty="0" smtClean="0">
                <a:latin typeface="Arial Black" panose="020B0A04020102020204" pitchFamily="34" charset="0"/>
              </a:rPr>
              <a:t>!</a:t>
            </a:r>
          </a:p>
        </p:txBody>
      </p:sp>
      <p:sp>
        <p:nvSpPr>
          <p:cNvPr id="13" name="Oval 12"/>
          <p:cNvSpPr/>
          <p:nvPr/>
        </p:nvSpPr>
        <p:spPr>
          <a:xfrm>
            <a:off x="2864078" y="3958110"/>
            <a:ext cx="1712685" cy="61509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4" name="Rectangle 13"/>
          <p:cNvSpPr/>
          <p:nvPr/>
        </p:nvSpPr>
        <p:spPr>
          <a:xfrm>
            <a:off x="1611086" y="1741714"/>
            <a:ext cx="1393370" cy="87085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5" name="Rectangle 14"/>
          <p:cNvSpPr/>
          <p:nvPr/>
        </p:nvSpPr>
        <p:spPr>
          <a:xfrm>
            <a:off x="1625598" y="3599543"/>
            <a:ext cx="1341439" cy="3573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6" name="Straight Arrow Connector 15"/>
          <p:cNvCxnSpPr>
            <a:endCxn id="15" idx="0"/>
          </p:cNvCxnSpPr>
          <p:nvPr/>
        </p:nvCxnSpPr>
        <p:spPr>
          <a:xfrm flipH="1">
            <a:off x="2296318" y="2322286"/>
            <a:ext cx="11453" cy="127725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1" name="Flowchart: Connector 20"/>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428181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outVertic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6" presetClass="entr" presetSubtype="37"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outVertic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heel(1)">
                                      <p:cBhvr>
                                        <p:cTn id="29" dur="1000"/>
                                        <p:tgtEl>
                                          <p:spTgt spid="13"/>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out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heel(1)">
                                      <p:cBhvr>
                                        <p:cTn id="3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37</a:t>
            </a:fld>
            <a:r>
              <a:rPr lang="en-US" smtClean="0"/>
              <a:t>    </a:t>
            </a:r>
            <a:endParaRPr lang="en-US" dirty="0"/>
          </a:p>
        </p:txBody>
      </p:sp>
      <p:sp>
        <p:nvSpPr>
          <p:cNvPr id="5" name="Title 4"/>
          <p:cNvSpPr>
            <a:spLocks noGrp="1"/>
          </p:cNvSpPr>
          <p:nvPr>
            <p:ph type="title"/>
          </p:nvPr>
        </p:nvSpPr>
        <p:spPr/>
        <p:txBody>
          <a:bodyPr>
            <a:normAutofit/>
          </a:bodyPr>
          <a:lstStyle/>
          <a:p>
            <a:r>
              <a:rPr lang="en-US" dirty="0"/>
              <a:t>Add 10K Out-of-Order Rows</a:t>
            </a:r>
            <a:br>
              <a:rPr lang="en-US" dirty="0"/>
            </a:br>
            <a:r>
              <a:rPr lang="en-US" dirty="0"/>
              <a:t>at a Time</a:t>
            </a:r>
          </a:p>
        </p:txBody>
      </p:sp>
      <p:sp>
        <p:nvSpPr>
          <p:cNvPr id="6" name="Content Placeholder 5"/>
          <p:cNvSpPr>
            <a:spLocks noGrp="1"/>
          </p:cNvSpPr>
          <p:nvPr>
            <p:ph sz="quarter" idx="10"/>
          </p:nvPr>
        </p:nvSpPr>
        <p:spPr/>
        <p:txBody>
          <a:bodyPr/>
          <a:lstStyle/>
          <a:p>
            <a:endParaRPr lang="en-US"/>
          </a:p>
        </p:txBody>
      </p:sp>
      <p:pic>
        <p:nvPicPr>
          <p:cNvPr id="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456" y="4004398"/>
            <a:ext cx="57816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294736" y="2756581"/>
            <a:ext cx="2556949"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14 Days at 10K rows each</a:t>
            </a:r>
          </a:p>
          <a:p>
            <a:pPr algn="ctr"/>
            <a:r>
              <a:rPr lang="en-US" dirty="0" smtClean="0">
                <a:latin typeface="Arial Black" panose="020B0A04020102020204" pitchFamily="34" charset="0"/>
              </a:rPr>
              <a:t>140,000 rows</a:t>
            </a:r>
          </a:p>
          <a:p>
            <a:pPr algn="ctr"/>
            <a:r>
              <a:rPr lang="en-US" dirty="0" smtClean="0">
                <a:latin typeface="Arial Black" panose="020B0A04020102020204" pitchFamily="34" charset="0"/>
              </a:rPr>
              <a:t>444 Page Splits </a:t>
            </a:r>
          </a:p>
        </p:txBody>
      </p:sp>
      <p:sp>
        <p:nvSpPr>
          <p:cNvPr id="11" name="TextBox 10"/>
          <p:cNvSpPr txBox="1"/>
          <p:nvPr/>
        </p:nvSpPr>
        <p:spPr>
          <a:xfrm>
            <a:off x="2542350" y="4756665"/>
            <a:ext cx="2356139"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Hasn't reached 10% yet so no REORG yet.</a:t>
            </a:r>
          </a:p>
        </p:txBody>
      </p:sp>
      <p:sp>
        <p:nvSpPr>
          <p:cNvPr id="12" name="Oval 11"/>
          <p:cNvSpPr/>
          <p:nvPr/>
        </p:nvSpPr>
        <p:spPr>
          <a:xfrm>
            <a:off x="6081486" y="3956910"/>
            <a:ext cx="1712685" cy="61509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3" name="TextBox 12"/>
          <p:cNvSpPr txBox="1"/>
          <p:nvPr/>
        </p:nvSpPr>
        <p:spPr>
          <a:xfrm>
            <a:off x="5659353" y="4895165"/>
            <a:ext cx="2556949"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Page Density is </a:t>
            </a:r>
          </a:p>
          <a:p>
            <a:pPr algn="ctr"/>
            <a:r>
              <a:rPr lang="en-US" dirty="0" err="1" smtClean="0">
                <a:latin typeface="Arial Black" panose="020B0A04020102020204" pitchFamily="34" charset="0"/>
              </a:rPr>
              <a:t>DEcreasing</a:t>
            </a:r>
            <a:r>
              <a:rPr lang="en-US" dirty="0" smtClean="0">
                <a:latin typeface="Arial Black" panose="020B0A04020102020204" pitchFamily="34" charset="0"/>
              </a:rPr>
              <a:t>!</a:t>
            </a:r>
          </a:p>
        </p:txBody>
      </p:sp>
      <p:sp>
        <p:nvSpPr>
          <p:cNvPr id="14" name="Oval 13"/>
          <p:cNvSpPr/>
          <p:nvPr/>
        </p:nvSpPr>
        <p:spPr>
          <a:xfrm>
            <a:off x="2864078" y="3958110"/>
            <a:ext cx="1712685" cy="61509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5" name="Rectangle 14"/>
          <p:cNvSpPr/>
          <p:nvPr/>
        </p:nvSpPr>
        <p:spPr>
          <a:xfrm>
            <a:off x="1611086" y="1741714"/>
            <a:ext cx="1553028" cy="87085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6" name="Rectangle 15"/>
          <p:cNvSpPr/>
          <p:nvPr/>
        </p:nvSpPr>
        <p:spPr>
          <a:xfrm>
            <a:off x="1625598" y="3599543"/>
            <a:ext cx="1538516" cy="3573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7" name="Straight Arrow Connector 16"/>
          <p:cNvCxnSpPr>
            <a:endCxn id="16" idx="0"/>
          </p:cNvCxnSpPr>
          <p:nvPr/>
        </p:nvCxnSpPr>
        <p:spPr>
          <a:xfrm>
            <a:off x="2394856" y="2322286"/>
            <a:ext cx="0" cy="127725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851685" y="2757781"/>
            <a:ext cx="2835115"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That means we have 444 new pages and 888 pages that are only 50% full.</a:t>
            </a:r>
          </a:p>
        </p:txBody>
      </p:sp>
      <p:sp>
        <p:nvSpPr>
          <p:cNvPr id="20" name="Oval 19"/>
          <p:cNvSpPr/>
          <p:nvPr/>
        </p:nvSpPr>
        <p:spPr>
          <a:xfrm>
            <a:off x="3294736" y="3497943"/>
            <a:ext cx="2556949" cy="458967"/>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1" name="Flowchart: Connector 20"/>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76312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outVertic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par>
                                <p:cTn id="16" presetID="16" presetClass="entr" presetSubtype="37" fill="hold"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barn(outVertical)">
                                      <p:cBhvr>
                                        <p:cTn id="18" dur="500"/>
                                        <p:tgtEl>
                                          <p:spTgt spid="10">
                                            <p:txEl>
                                              <p:pRg st="0" end="0"/>
                                            </p:txEl>
                                          </p:spTgt>
                                        </p:tgtEl>
                                      </p:cBhvr>
                                    </p:animEffect>
                                  </p:childTnLst>
                                </p:cTn>
                              </p:par>
                              <p:par>
                                <p:cTn id="19" presetID="16" presetClass="entr" presetSubtype="37"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barn(outVertical)">
                                      <p:cBhvr>
                                        <p:cTn id="21" dur="500"/>
                                        <p:tgtEl>
                                          <p:spTgt spid="10">
                                            <p:txEl>
                                              <p:pRg st="1" end="1"/>
                                            </p:tx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barn(outVertical)">
                                      <p:cBhvr>
                                        <p:cTn id="24" dur="500"/>
                                        <p:tgtEl>
                                          <p:spTgt spid="1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heel(1)">
                                      <p:cBhvr>
                                        <p:cTn id="29" dur="1000"/>
                                        <p:tgtEl>
                                          <p:spTgt spid="20"/>
                                        </p:tgtEl>
                                      </p:cBhvr>
                                    </p:animEffect>
                                  </p:childTnLst>
                                </p:cTn>
                              </p:par>
                              <p:par>
                                <p:cTn id="30" presetID="19" presetClass="emph" presetSubtype="0" fill="hold" nodeType="withEffect">
                                  <p:stCondLst>
                                    <p:cond delay="0"/>
                                  </p:stCondLst>
                                  <p:childTnLst>
                                    <p:animClr clrSpc="rgb" dir="cw">
                                      <p:cBhvr override="childStyle">
                                        <p:cTn id="31" dur="500" fill="hold"/>
                                        <p:tgtEl>
                                          <p:spTgt spid="10">
                                            <p:txEl>
                                              <p:pRg st="2" end="2"/>
                                            </p:txEl>
                                          </p:spTgt>
                                        </p:tgtEl>
                                        <p:attrNameLst>
                                          <p:attrName>style.color</p:attrName>
                                        </p:attrNameLst>
                                      </p:cBhvr>
                                      <p:to>
                                        <a:srgbClr val="FF0000"/>
                                      </p:to>
                                    </p:animClr>
                                    <p:animClr clrSpc="rgb" dir="cw">
                                      <p:cBhvr>
                                        <p:cTn id="32" dur="500" fill="hold"/>
                                        <p:tgtEl>
                                          <p:spTgt spid="10">
                                            <p:txEl>
                                              <p:pRg st="2" end="2"/>
                                            </p:txEl>
                                          </p:spTgt>
                                        </p:tgtEl>
                                        <p:attrNameLst>
                                          <p:attrName>fillcolor</p:attrName>
                                        </p:attrNameLst>
                                      </p:cBhvr>
                                      <p:to>
                                        <a:srgbClr val="FF0000"/>
                                      </p:to>
                                    </p:animClr>
                                    <p:set>
                                      <p:cBhvr>
                                        <p:cTn id="33" dur="500" fill="hold"/>
                                        <p:tgtEl>
                                          <p:spTgt spid="10">
                                            <p:txEl>
                                              <p:pRg st="2" end="2"/>
                                            </p:txEl>
                                          </p:spTgt>
                                        </p:tgtEl>
                                        <p:attrNameLst>
                                          <p:attrName>fill.type</p:attrName>
                                        </p:attrNameLst>
                                      </p:cBhvr>
                                      <p:to>
                                        <p:strVal val="solid"/>
                                      </p:to>
                                    </p:set>
                                    <p:set>
                                      <p:cBhvr>
                                        <p:cTn id="34" dur="500" fill="hold"/>
                                        <p:tgtEl>
                                          <p:spTgt spid="10">
                                            <p:txEl>
                                              <p:pRg st="2" end="2"/>
                                            </p:txEl>
                                          </p:spTgt>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outVertic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heel(1)">
                                      <p:cBhvr>
                                        <p:cTn id="44" dur="1000"/>
                                        <p:tgtEl>
                                          <p:spTgt spid="12"/>
                                        </p:tgtEl>
                                      </p:cBhvr>
                                    </p:animEffect>
                                  </p:childTnLst>
                                </p:cTn>
                              </p:par>
                              <p:par>
                                <p:cTn id="45" presetID="16" presetClass="entr" presetSubtype="37"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arn(outVertical)">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heel(1)">
                                      <p:cBhvr>
                                        <p:cTn id="52" dur="1000"/>
                                        <p:tgtEl>
                                          <p:spTgt spid="14"/>
                                        </p:tgtEl>
                                      </p:cBhvr>
                                    </p:animEffect>
                                  </p:childTnLst>
                                </p:cTn>
                              </p:par>
                              <p:par>
                                <p:cTn id="53" presetID="16" presetClass="entr" presetSubtype="37"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outVertical)">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wheel(1)">
                                      <p:cBhvr>
                                        <p:cTn id="6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38</a:t>
            </a:fld>
            <a:r>
              <a:rPr lang="en-US" smtClean="0"/>
              <a:t>    </a:t>
            </a:r>
            <a:endParaRPr lang="en-US" dirty="0"/>
          </a:p>
        </p:txBody>
      </p:sp>
      <p:sp>
        <p:nvSpPr>
          <p:cNvPr id="5" name="Title 4"/>
          <p:cNvSpPr>
            <a:spLocks noGrp="1"/>
          </p:cNvSpPr>
          <p:nvPr>
            <p:ph type="title"/>
          </p:nvPr>
        </p:nvSpPr>
        <p:spPr/>
        <p:txBody>
          <a:bodyPr>
            <a:normAutofit/>
          </a:bodyPr>
          <a:lstStyle/>
          <a:p>
            <a:r>
              <a:rPr lang="en-US" dirty="0"/>
              <a:t>Add 10K Out-of-Order Rows</a:t>
            </a:r>
            <a:br>
              <a:rPr lang="en-US" dirty="0"/>
            </a:br>
            <a:r>
              <a:rPr lang="en-US" dirty="0"/>
              <a:t>at a </a:t>
            </a:r>
            <a:r>
              <a:rPr lang="en-US" dirty="0" smtClean="0"/>
              <a:t>Time </a:t>
            </a:r>
            <a:endParaRPr lang="en-US" dirty="0"/>
          </a:p>
        </p:txBody>
      </p:sp>
      <p:sp>
        <p:nvSpPr>
          <p:cNvPr id="6" name="Content Placeholder 5"/>
          <p:cNvSpPr>
            <a:spLocks noGrp="1"/>
          </p:cNvSpPr>
          <p:nvPr>
            <p:ph sz="quarter" idx="10"/>
          </p:nvPr>
        </p:nvSpPr>
        <p:spPr/>
        <p:txBody>
          <a:bodyPr/>
          <a:lstStyle/>
          <a:p>
            <a:endParaRPr lang="en-US"/>
          </a:p>
        </p:txBody>
      </p:sp>
      <p:pic>
        <p:nvPicPr>
          <p:cNvPr id="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456" y="4004398"/>
            <a:ext cx="57912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516084" y="2756581"/>
            <a:ext cx="2556949"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15 Days at 10K rows each</a:t>
            </a:r>
          </a:p>
          <a:p>
            <a:pPr algn="ctr"/>
            <a:r>
              <a:rPr lang="en-US" dirty="0" smtClean="0">
                <a:latin typeface="Arial Black" panose="020B0A04020102020204" pitchFamily="34" charset="0"/>
              </a:rPr>
              <a:t>150,000 rows</a:t>
            </a:r>
          </a:p>
          <a:p>
            <a:pPr algn="ctr"/>
            <a:r>
              <a:rPr lang="en-US" dirty="0" smtClean="0">
                <a:latin typeface="Arial Black" panose="020B0A04020102020204" pitchFamily="34" charset="0"/>
              </a:rPr>
              <a:t>589 Page Splits </a:t>
            </a:r>
          </a:p>
        </p:txBody>
      </p:sp>
      <p:sp>
        <p:nvSpPr>
          <p:cNvPr id="11" name="TextBox 10"/>
          <p:cNvSpPr txBox="1"/>
          <p:nvPr/>
        </p:nvSpPr>
        <p:spPr>
          <a:xfrm>
            <a:off x="3115744" y="4404448"/>
            <a:ext cx="2556949"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10% Rule Waits Too Long.  A lot of damage has already happened.</a:t>
            </a:r>
          </a:p>
        </p:txBody>
      </p:sp>
      <p:sp>
        <p:nvSpPr>
          <p:cNvPr id="12" name="TextBox 11"/>
          <p:cNvSpPr txBox="1"/>
          <p:nvPr/>
        </p:nvSpPr>
        <p:spPr>
          <a:xfrm>
            <a:off x="544284" y="4404448"/>
            <a:ext cx="2556949"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If you have the memory, set to 71, 81, or 91% and Rebuild at 1% frag.</a:t>
            </a:r>
          </a:p>
        </p:txBody>
      </p:sp>
      <p:sp>
        <p:nvSpPr>
          <p:cNvPr id="15" name="Rectangle 14"/>
          <p:cNvSpPr/>
          <p:nvPr/>
        </p:nvSpPr>
        <p:spPr>
          <a:xfrm>
            <a:off x="1625597" y="3599543"/>
            <a:ext cx="1793877" cy="3573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6" name="Straight Arrow Connector 15"/>
          <p:cNvCxnSpPr>
            <a:endCxn id="15" idx="0"/>
          </p:cNvCxnSpPr>
          <p:nvPr/>
        </p:nvCxnSpPr>
        <p:spPr>
          <a:xfrm>
            <a:off x="2522536" y="2309813"/>
            <a:ext cx="0" cy="128973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851685" y="2757781"/>
            <a:ext cx="2943971" cy="1200329"/>
          </a:xfrm>
          <a:prstGeom prst="rect">
            <a:avLst/>
          </a:prstGeom>
          <a:solidFill>
            <a:schemeClr val="bg1"/>
          </a:solidFill>
          <a:ln w="38100">
            <a:solidFill>
              <a:srgbClr val="FF0000"/>
            </a:solidFill>
          </a:ln>
        </p:spPr>
        <p:txBody>
          <a:bodyPr wrap="square" rtlCol="0">
            <a:spAutoFit/>
          </a:bodyPr>
          <a:lstStyle/>
          <a:p>
            <a:pPr algn="ctr"/>
            <a:r>
              <a:rPr lang="en-US" dirty="0">
                <a:latin typeface="Arial Black" panose="020B0A04020102020204" pitchFamily="34" charset="0"/>
              </a:rPr>
              <a:t>That means we have </a:t>
            </a:r>
            <a:r>
              <a:rPr lang="en-US" dirty="0" smtClean="0">
                <a:latin typeface="Arial Black" panose="020B0A04020102020204" pitchFamily="34" charset="0"/>
              </a:rPr>
              <a:t>589 new </a:t>
            </a:r>
            <a:r>
              <a:rPr lang="en-US" dirty="0">
                <a:latin typeface="Arial Black" panose="020B0A04020102020204" pitchFamily="34" charset="0"/>
              </a:rPr>
              <a:t>pages and </a:t>
            </a:r>
            <a:r>
              <a:rPr lang="en-US" dirty="0" smtClean="0">
                <a:latin typeface="Arial Black" panose="020B0A04020102020204" pitchFamily="34" charset="0"/>
              </a:rPr>
              <a:t>1,178 pages </a:t>
            </a:r>
            <a:r>
              <a:rPr lang="en-US" dirty="0">
                <a:latin typeface="Arial Black" panose="020B0A04020102020204" pitchFamily="34" charset="0"/>
              </a:rPr>
              <a:t>that are only 50% full.</a:t>
            </a:r>
          </a:p>
        </p:txBody>
      </p:sp>
      <p:sp>
        <p:nvSpPr>
          <p:cNvPr id="21" name="Oval 20"/>
          <p:cNvSpPr/>
          <p:nvPr/>
        </p:nvSpPr>
        <p:spPr>
          <a:xfrm>
            <a:off x="3526961" y="3512457"/>
            <a:ext cx="2373096" cy="458967"/>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4" name="Flowchart: Connector 23"/>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25054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par>
                                <p:cTn id="16" presetID="16" presetClass="entr" presetSubtype="37" fill="hold"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barn(outVertical)">
                                      <p:cBhvr>
                                        <p:cTn id="18" dur="500"/>
                                        <p:tgtEl>
                                          <p:spTgt spid="10">
                                            <p:txEl>
                                              <p:pRg st="0" end="0"/>
                                            </p:txEl>
                                          </p:spTgt>
                                        </p:tgtEl>
                                      </p:cBhvr>
                                    </p:animEffect>
                                  </p:childTnLst>
                                </p:cTn>
                              </p:par>
                              <p:par>
                                <p:cTn id="19" presetID="16" presetClass="entr" presetSubtype="37"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barn(outVertical)">
                                      <p:cBhvr>
                                        <p:cTn id="21" dur="500"/>
                                        <p:tgtEl>
                                          <p:spTgt spid="10">
                                            <p:txEl>
                                              <p:pRg st="1" end="1"/>
                                            </p:txEl>
                                          </p:spTgt>
                                        </p:tgtEl>
                                      </p:cBhvr>
                                    </p:animEffect>
                                  </p:childTnLst>
                                </p:cTn>
                              </p:par>
                              <p:par>
                                <p:cTn id="22" presetID="16" presetClass="entr" presetSubtype="37" fill="hold" nodeType="with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barn(outVertical)">
                                      <p:cBhvr>
                                        <p:cTn id="24" dur="500"/>
                                        <p:tgtEl>
                                          <p:spTgt spid="1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heel(1)">
                                      <p:cBhvr>
                                        <p:cTn id="29" dur="1000"/>
                                        <p:tgtEl>
                                          <p:spTgt spid="21"/>
                                        </p:tgtEl>
                                      </p:cBhvr>
                                    </p:animEffect>
                                  </p:childTnLst>
                                </p:cTn>
                              </p:par>
                              <p:par>
                                <p:cTn id="30" presetID="19" presetClass="emph" presetSubtype="0" fill="hold" nodeType="withEffect">
                                  <p:stCondLst>
                                    <p:cond delay="0"/>
                                  </p:stCondLst>
                                  <p:childTnLst>
                                    <p:animClr clrSpc="rgb" dir="cw">
                                      <p:cBhvr override="childStyle">
                                        <p:cTn id="31" dur="500" fill="hold"/>
                                        <p:tgtEl>
                                          <p:spTgt spid="10">
                                            <p:txEl>
                                              <p:pRg st="2" end="2"/>
                                            </p:txEl>
                                          </p:spTgt>
                                        </p:tgtEl>
                                        <p:attrNameLst>
                                          <p:attrName>style.color</p:attrName>
                                        </p:attrNameLst>
                                      </p:cBhvr>
                                      <p:to>
                                        <a:srgbClr val="FF0000"/>
                                      </p:to>
                                    </p:animClr>
                                    <p:animClr clrSpc="rgb" dir="cw">
                                      <p:cBhvr>
                                        <p:cTn id="32" dur="500" fill="hold"/>
                                        <p:tgtEl>
                                          <p:spTgt spid="10">
                                            <p:txEl>
                                              <p:pRg st="2" end="2"/>
                                            </p:txEl>
                                          </p:spTgt>
                                        </p:tgtEl>
                                        <p:attrNameLst>
                                          <p:attrName>fillcolor</p:attrName>
                                        </p:attrNameLst>
                                      </p:cBhvr>
                                      <p:to>
                                        <a:srgbClr val="FF0000"/>
                                      </p:to>
                                    </p:animClr>
                                    <p:set>
                                      <p:cBhvr>
                                        <p:cTn id="33" dur="500" fill="hold"/>
                                        <p:tgtEl>
                                          <p:spTgt spid="10">
                                            <p:txEl>
                                              <p:pRg st="2" end="2"/>
                                            </p:txEl>
                                          </p:spTgt>
                                        </p:tgtEl>
                                        <p:attrNameLst>
                                          <p:attrName>fill.type</p:attrName>
                                        </p:attrNameLst>
                                      </p:cBhvr>
                                      <p:to>
                                        <p:strVal val="solid"/>
                                      </p:to>
                                    </p:set>
                                    <p:set>
                                      <p:cBhvr>
                                        <p:cTn id="34" dur="500" fill="hold"/>
                                        <p:tgtEl>
                                          <p:spTgt spid="10">
                                            <p:txEl>
                                              <p:pRg st="2" end="2"/>
                                            </p:txEl>
                                          </p:spTgt>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outVertical)">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20"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39</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If the </a:t>
            </a:r>
            <a:r>
              <a:rPr lang="en-US" dirty="0" smtClean="0">
                <a:solidFill>
                  <a:srgbClr val="FFFF00"/>
                </a:solidFill>
              </a:rPr>
              <a:t>Insert Pattern </a:t>
            </a:r>
            <a:r>
              <a:rPr lang="en-US" dirty="0" smtClean="0"/>
              <a:t>Never Changes… (Tough Decision)</a:t>
            </a:r>
            <a:endParaRPr lang="en-US" dirty="0"/>
          </a:p>
        </p:txBody>
      </p:sp>
      <p:sp>
        <p:nvSpPr>
          <p:cNvPr id="6" name="Content Placeholder 5"/>
          <p:cNvSpPr>
            <a:spLocks noGrp="1"/>
          </p:cNvSpPr>
          <p:nvPr>
            <p:ph sz="quarter" idx="10"/>
          </p:nvPr>
        </p:nvSpPr>
        <p:spPr/>
        <p:txBody>
          <a:bodyPr/>
          <a:lstStyle/>
          <a:p>
            <a:endParaRPr lang="en-US"/>
          </a:p>
        </p:txBody>
      </p:sp>
      <p:pic>
        <p:nvPicPr>
          <p:cNvPr id="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4537803" y="2736543"/>
            <a:ext cx="3909511"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If limited memory, set to 97% and REBUILD if page density drops below 90% or so.</a:t>
            </a:r>
          </a:p>
        </p:txBody>
      </p:sp>
      <p:sp>
        <p:nvSpPr>
          <p:cNvPr id="17" name="Rectangle 16"/>
          <p:cNvSpPr/>
          <p:nvPr/>
        </p:nvSpPr>
        <p:spPr>
          <a:xfrm>
            <a:off x="544284" y="1843314"/>
            <a:ext cx="1146404" cy="711200"/>
          </a:xfrm>
          <a:prstGeom prst="rect">
            <a:avLst/>
          </a:prstGeom>
          <a:solidFill>
            <a:srgbClr val="FF00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b="1" dirty="0" smtClean="0">
                <a:solidFill>
                  <a:schemeClr val="tx1"/>
                </a:solidFill>
                <a:latin typeface="Arial Black" panose="020B0A04020102020204" pitchFamily="34" charset="0"/>
              </a:rPr>
              <a:t>Wasted</a:t>
            </a:r>
          </a:p>
          <a:p>
            <a:pPr algn="ctr"/>
            <a:r>
              <a:rPr lang="en-US" sz="1700" b="1" dirty="0" smtClean="0">
                <a:solidFill>
                  <a:schemeClr val="tx1"/>
                </a:solidFill>
                <a:latin typeface="Arial Black" panose="020B0A04020102020204" pitchFamily="34" charset="0"/>
              </a:rPr>
              <a:t>Memory</a:t>
            </a:r>
          </a:p>
        </p:txBody>
      </p:sp>
      <p:sp>
        <p:nvSpPr>
          <p:cNvPr id="18" name="Rectangle 17"/>
          <p:cNvSpPr/>
          <p:nvPr/>
        </p:nvSpPr>
        <p:spPr>
          <a:xfrm>
            <a:off x="3362317" y="1843314"/>
            <a:ext cx="5084997" cy="711200"/>
          </a:xfrm>
          <a:prstGeom prst="rect">
            <a:avLst/>
          </a:prstGeom>
          <a:solidFill>
            <a:srgbClr val="FF0000">
              <a:alpha val="50000"/>
            </a:srgbClr>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b="1" dirty="0" smtClean="0">
                <a:solidFill>
                  <a:schemeClr val="tx1"/>
                </a:solidFill>
                <a:latin typeface="Arial Black" panose="020B0A04020102020204" pitchFamily="34" charset="0"/>
              </a:rPr>
              <a:t>Wasted</a:t>
            </a:r>
          </a:p>
          <a:p>
            <a:pPr algn="ctr"/>
            <a:r>
              <a:rPr lang="en-US" sz="1700" b="1" dirty="0" smtClean="0">
                <a:solidFill>
                  <a:schemeClr val="tx1"/>
                </a:solidFill>
                <a:latin typeface="Arial Black" panose="020B0A04020102020204" pitchFamily="34" charset="0"/>
              </a:rPr>
              <a:t>Memory</a:t>
            </a:r>
          </a:p>
        </p:txBody>
      </p:sp>
      <p:sp>
        <p:nvSpPr>
          <p:cNvPr id="19" name="TextBox 18"/>
          <p:cNvSpPr txBox="1"/>
          <p:nvPr/>
        </p:nvSpPr>
        <p:spPr>
          <a:xfrm>
            <a:off x="4537803" y="3659873"/>
            <a:ext cx="3909511"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You might be trading more page splits for less wasted memory.</a:t>
            </a:r>
          </a:p>
        </p:txBody>
      </p:sp>
      <p:sp>
        <p:nvSpPr>
          <p:cNvPr id="22" name="TextBox 21"/>
          <p:cNvSpPr txBox="1"/>
          <p:nvPr/>
        </p:nvSpPr>
        <p:spPr>
          <a:xfrm>
            <a:off x="4537802" y="4583203"/>
            <a:ext cx="3909511"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BUT, if those 97% area's aren't read into memory, then there is no waste.  Tough decision.</a:t>
            </a:r>
          </a:p>
        </p:txBody>
      </p:sp>
      <p:sp>
        <p:nvSpPr>
          <p:cNvPr id="9" name="Rectangle 8"/>
          <p:cNvSpPr/>
          <p:nvPr/>
        </p:nvSpPr>
        <p:spPr>
          <a:xfrm>
            <a:off x="1690688" y="1843314"/>
            <a:ext cx="1671629" cy="387531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3" name="Flowchart: Connector 22"/>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84923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1000"/>
                                        <p:tgtEl>
                                          <p:spTgt spid="1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10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19" grpId="0" animBg="1"/>
      <p:bldP spid="22"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Special Thanks and Acknowledgement</a:t>
            </a:r>
            <a:endParaRPr lang="en-US" dirty="0"/>
          </a:p>
        </p:txBody>
      </p:sp>
      <p:sp>
        <p:nvSpPr>
          <p:cNvPr id="6" name="Content Placeholder 5"/>
          <p:cNvSpPr>
            <a:spLocks noGrp="1"/>
          </p:cNvSpPr>
          <p:nvPr>
            <p:ph sz="quarter" idx="10"/>
          </p:nvPr>
        </p:nvSpPr>
        <p:spPr/>
        <p:txBody>
          <a:bodyPr>
            <a:normAutofit/>
          </a:bodyPr>
          <a:lstStyle/>
          <a:p>
            <a:r>
              <a:rPr lang="en-US" dirty="0" smtClean="0"/>
              <a:t>Brent </a:t>
            </a:r>
            <a:r>
              <a:rPr lang="en-US" dirty="0" err="1" smtClean="0"/>
              <a:t>Ozar</a:t>
            </a:r>
            <a:endParaRPr lang="en-US" dirty="0" smtClean="0"/>
          </a:p>
          <a:p>
            <a:pPr lvl="1"/>
            <a:r>
              <a:rPr lang="en-US" dirty="0" smtClean="0">
                <a:hlinkClick r:id="rId2"/>
              </a:rPr>
              <a:t>https://www.brentozar.com/</a:t>
            </a:r>
            <a:endParaRPr lang="en-US" dirty="0" smtClean="0"/>
          </a:p>
          <a:p>
            <a:r>
              <a:rPr lang="en-US" dirty="0" smtClean="0"/>
              <a:t>Paul Randal and Kimberly Tripp</a:t>
            </a:r>
          </a:p>
          <a:p>
            <a:pPr lvl="1"/>
            <a:r>
              <a:rPr lang="en-US" dirty="0" smtClean="0">
                <a:hlinkClick r:id="rId3"/>
              </a:rPr>
              <a:t>https://www.sqlskills.com/</a:t>
            </a:r>
            <a:endParaRPr lang="en-US" dirty="0" smtClean="0"/>
          </a:p>
          <a:p>
            <a:r>
              <a:rPr lang="en-US" dirty="0"/>
              <a:t>Steve Jones and various SQL "Ninjas" too numerous to list</a:t>
            </a:r>
          </a:p>
          <a:p>
            <a:pPr lvl="1"/>
            <a:r>
              <a:rPr lang="en-US" dirty="0">
                <a:hlinkClick r:id="rId4"/>
              </a:rPr>
              <a:t>http://www.sqlservercentral.com</a:t>
            </a:r>
            <a:r>
              <a:rPr lang="en-US" dirty="0" smtClean="0">
                <a:hlinkClick r:id="rId4"/>
              </a:rPr>
              <a:t>/</a:t>
            </a:r>
            <a:endParaRPr lang="en-US" dirty="0" smtClean="0"/>
          </a:p>
          <a:p>
            <a:r>
              <a:rPr lang="en-US" dirty="0" smtClean="0"/>
              <a:t>Ed Wagner</a:t>
            </a:r>
            <a:endParaRPr lang="en-US" dirty="0"/>
          </a:p>
          <a:p>
            <a:pPr lvl="1"/>
            <a:r>
              <a:rPr lang="en-US" dirty="0" smtClean="0"/>
              <a:t>Good friend and early adopter that has provided incredible feedback and insight.</a:t>
            </a:r>
          </a:p>
        </p:txBody>
      </p:sp>
      <p:sp>
        <p:nvSpPr>
          <p:cNvPr id="7" name="Flowchart: Connector 6"/>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37126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40</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If we were to REORGANIZE…</a:t>
            </a:r>
            <a:endParaRPr lang="en-US" dirty="0"/>
          </a:p>
        </p:txBody>
      </p:sp>
      <p:sp>
        <p:nvSpPr>
          <p:cNvPr id="6" name="Content Placeholder 5"/>
          <p:cNvSpPr>
            <a:spLocks noGrp="1"/>
          </p:cNvSpPr>
          <p:nvPr>
            <p:ph sz="quarter" idx="10"/>
          </p:nvPr>
        </p:nvSpPr>
        <p:spPr/>
        <p:txBody>
          <a:bodyPr/>
          <a:lstStyle/>
          <a:p>
            <a:endParaRPr lang="en-US"/>
          </a:p>
        </p:txBody>
      </p:sp>
      <p:pic>
        <p:nvPicPr>
          <p:cNvPr id="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5352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625597" y="3599543"/>
            <a:ext cx="1793877" cy="3573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6" name="Straight Arrow Connector 15"/>
          <p:cNvCxnSpPr>
            <a:stCxn id="20" idx="1"/>
            <a:endCxn id="15" idx="3"/>
          </p:cNvCxnSpPr>
          <p:nvPr/>
        </p:nvCxnSpPr>
        <p:spPr>
          <a:xfrm flipH="1" flipV="1">
            <a:off x="3419474" y="3778227"/>
            <a:ext cx="2083868" cy="30232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503342" y="3618891"/>
            <a:ext cx="2943971"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Most of these pages would move from here…</a:t>
            </a:r>
            <a:endParaRPr lang="en-US" dirty="0">
              <a:latin typeface="Arial Black" panose="020B0A04020102020204" pitchFamily="34" charset="0"/>
            </a:endParaRPr>
          </a:p>
        </p:txBody>
      </p:sp>
      <p:sp>
        <p:nvSpPr>
          <p:cNvPr id="19" name="Rectangle 18"/>
          <p:cNvSpPr/>
          <p:nvPr/>
        </p:nvSpPr>
        <p:spPr>
          <a:xfrm>
            <a:off x="1625597" y="2537256"/>
            <a:ext cx="1793877" cy="17868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22" name="Straight Arrow Connector 21"/>
          <p:cNvCxnSpPr>
            <a:stCxn id="23" idx="1"/>
          </p:cNvCxnSpPr>
          <p:nvPr/>
        </p:nvCxnSpPr>
        <p:spPr>
          <a:xfrm flipH="1" flipV="1">
            <a:off x="3419473" y="2638854"/>
            <a:ext cx="2083868" cy="61070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503341" y="3064893"/>
            <a:ext cx="2943971"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To here…</a:t>
            </a:r>
            <a:endParaRPr lang="en-US" dirty="0">
              <a:latin typeface="Arial Black" panose="020B0A04020102020204" pitchFamily="34" charset="0"/>
            </a:endParaRPr>
          </a:p>
        </p:txBody>
      </p:sp>
      <p:cxnSp>
        <p:nvCxnSpPr>
          <p:cNvPr id="24" name="Straight Arrow Connector 23"/>
          <p:cNvCxnSpPr>
            <a:stCxn id="25" idx="1"/>
            <a:endCxn id="26" idx="3"/>
          </p:cNvCxnSpPr>
          <p:nvPr/>
        </p:nvCxnSpPr>
        <p:spPr>
          <a:xfrm flipH="1" flipV="1">
            <a:off x="3419474" y="1935462"/>
            <a:ext cx="2083868" cy="22824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503342" y="1840537"/>
            <a:ext cx="2943971"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And these would stay and continue to split.</a:t>
            </a:r>
            <a:endParaRPr lang="en-US" dirty="0">
              <a:latin typeface="Arial Black" panose="020B0A04020102020204" pitchFamily="34" charset="0"/>
            </a:endParaRPr>
          </a:p>
        </p:txBody>
      </p:sp>
      <p:sp>
        <p:nvSpPr>
          <p:cNvPr id="26" name="Rectangle 25"/>
          <p:cNvSpPr/>
          <p:nvPr/>
        </p:nvSpPr>
        <p:spPr>
          <a:xfrm>
            <a:off x="1625597" y="1756778"/>
            <a:ext cx="1793877" cy="3573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8" name="Flowchart: Connector 27"/>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89063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outVertical)">
                                      <p:cBhvr>
                                        <p:cTn id="7" dur="500"/>
                                        <p:tgtEl>
                                          <p:spTgt spid="20"/>
                                        </p:tgtEl>
                                      </p:cBhvr>
                                    </p:animEffect>
                                  </p:childTnLst>
                                </p:cTn>
                              </p:par>
                              <p:par>
                                <p:cTn id="8" presetID="22" presetClass="entr" presetSubtype="2"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out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arn(outVertical)">
                                      <p:cBhvr>
                                        <p:cTn id="18" dur="500"/>
                                        <p:tgtEl>
                                          <p:spTgt spid="23"/>
                                        </p:tgtEl>
                                      </p:cBhvr>
                                    </p:animEffect>
                                  </p:childTnLst>
                                </p:cTn>
                              </p:par>
                              <p:par>
                                <p:cTn id="19" presetID="22" presetClass="entr" presetSubtype="2"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500"/>
                                        <p:tgtEl>
                                          <p:spTgt spid="22"/>
                                        </p:tgtEl>
                                      </p:cBhvr>
                                    </p:animEffect>
                                  </p:childTnLst>
                                </p:cTn>
                              </p:par>
                              <p:par>
                                <p:cTn id="22" presetID="16" presetClass="entr" presetSubtype="37"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outVertic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37"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arn(outVertical)">
                                      <p:cBhvr>
                                        <p:cTn id="29" dur="500"/>
                                        <p:tgtEl>
                                          <p:spTgt spid="25"/>
                                        </p:tgtEl>
                                      </p:cBhvr>
                                    </p:animEffect>
                                  </p:childTnLst>
                                </p:cTn>
                              </p:par>
                              <p:par>
                                <p:cTn id="30" presetID="22" presetClass="entr" presetSubtype="2"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right)">
                                      <p:cBhvr>
                                        <p:cTn id="32" dur="500"/>
                                        <p:tgtEl>
                                          <p:spTgt spid="24"/>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barn(outVertical)">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19" grpId="0" animBg="1"/>
      <p:bldP spid="23" grpId="0" animBg="1"/>
      <p:bldP spid="25" grpId="0" animBg="1"/>
      <p:bldP spid="2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41</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Secondary Batch Insert of Sequential Values </a:t>
            </a:r>
            <a:endParaRPr lang="en-US" dirty="0"/>
          </a:p>
        </p:txBody>
      </p:sp>
      <p:sp>
        <p:nvSpPr>
          <p:cNvPr id="6" name="Content Placeholder 5"/>
          <p:cNvSpPr>
            <a:spLocks noGrp="1"/>
          </p:cNvSpPr>
          <p:nvPr>
            <p:ph sz="quarter" idx="10"/>
          </p:nvPr>
        </p:nvSpPr>
        <p:spPr/>
        <p:txBody>
          <a:bodyPr/>
          <a:lstStyle/>
          <a:p>
            <a:endParaRPr lang="en-US"/>
          </a:p>
        </p:txBody>
      </p:sp>
      <p:pic>
        <p:nvPicPr>
          <p:cNvPr id="30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378857" y="1799999"/>
            <a:ext cx="2032000" cy="400571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0" name="TextBox 9"/>
          <p:cNvSpPr txBox="1"/>
          <p:nvPr/>
        </p:nvSpPr>
        <p:spPr>
          <a:xfrm>
            <a:off x="4361542" y="2720275"/>
            <a:ext cx="3853544"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Due to "Skewed" Page Splits.</a:t>
            </a:r>
          </a:p>
        </p:txBody>
      </p:sp>
      <p:sp>
        <p:nvSpPr>
          <p:cNvPr id="11" name="TextBox 10"/>
          <p:cNvSpPr txBox="1"/>
          <p:nvPr/>
        </p:nvSpPr>
        <p:spPr>
          <a:xfrm>
            <a:off x="4361541" y="3735938"/>
            <a:ext cx="3853545"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Not much you can do with this type of index.</a:t>
            </a:r>
          </a:p>
        </p:txBody>
      </p:sp>
      <p:sp>
        <p:nvSpPr>
          <p:cNvPr id="12" name="TextBox 11"/>
          <p:cNvSpPr txBox="1"/>
          <p:nvPr/>
        </p:nvSpPr>
        <p:spPr>
          <a:xfrm>
            <a:off x="4347025" y="4382269"/>
            <a:ext cx="3868061"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Set FILL FACTOR </a:t>
            </a:r>
          </a:p>
          <a:p>
            <a:pPr algn="ctr"/>
            <a:r>
              <a:rPr lang="en-US" dirty="0" smtClean="0">
                <a:latin typeface="Arial Black" panose="020B0A04020102020204" pitchFamily="34" charset="0"/>
              </a:rPr>
              <a:t>to 97% to save memory (can't prevent splits here).</a:t>
            </a:r>
          </a:p>
        </p:txBody>
      </p:sp>
      <p:sp>
        <p:nvSpPr>
          <p:cNvPr id="13" name="TextBox 12"/>
          <p:cNvSpPr txBox="1"/>
          <p:nvPr/>
        </p:nvSpPr>
        <p:spPr>
          <a:xfrm>
            <a:off x="4361540" y="3089607"/>
            <a:ext cx="3853546"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Very low Page Density within the Silo.</a:t>
            </a:r>
          </a:p>
        </p:txBody>
      </p:sp>
      <p:sp>
        <p:nvSpPr>
          <p:cNvPr id="14" name="Flowchart: Connector 13"/>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11949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out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smtClean="0"/>
              <a:t>"Sequential </a:t>
            </a:r>
            <a:r>
              <a:rPr lang="en-US" dirty="0" err="1" smtClean="0"/>
              <a:t>Siloed</a:t>
            </a:r>
            <a:r>
              <a:rPr lang="en-US" dirty="0" smtClean="0"/>
              <a:t>" Indexes</a:t>
            </a:r>
            <a:endParaRPr lang="en-US" dirty="0"/>
          </a:p>
        </p:txBody>
      </p:sp>
    </p:spTree>
    <p:extLst>
      <p:ext uri="{BB962C8B-B14F-4D97-AF65-F5344CB8AC3E}">
        <p14:creationId xmlns:p14="http://schemas.microsoft.com/office/powerpoint/2010/main" val="31658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43</a:t>
            </a:fld>
            <a:r>
              <a:rPr lang="en-US" smtClean="0"/>
              <a:t>    </a:t>
            </a:r>
            <a:endParaRPr lang="en-US" dirty="0"/>
          </a:p>
        </p:txBody>
      </p:sp>
      <p:sp>
        <p:nvSpPr>
          <p:cNvPr id="5" name="Title 4"/>
          <p:cNvSpPr>
            <a:spLocks noGrp="1"/>
          </p:cNvSpPr>
          <p:nvPr>
            <p:ph type="title"/>
          </p:nvPr>
        </p:nvSpPr>
        <p:spPr/>
        <p:txBody>
          <a:bodyPr/>
          <a:lstStyle/>
          <a:p>
            <a:r>
              <a:rPr lang="en-US" dirty="0" smtClean="0"/>
              <a:t>"Sequential </a:t>
            </a:r>
            <a:r>
              <a:rPr lang="en-US" dirty="0" err="1" smtClean="0"/>
              <a:t>Siloed</a:t>
            </a:r>
            <a:r>
              <a:rPr lang="en-US" dirty="0" smtClean="0"/>
              <a:t>" Index</a:t>
            </a:r>
            <a:endParaRPr lang="en-US" dirty="0"/>
          </a:p>
        </p:txBody>
      </p:sp>
      <p:sp>
        <p:nvSpPr>
          <p:cNvPr id="6" name="Content Placeholder 5"/>
          <p:cNvSpPr>
            <a:spLocks noGrp="1"/>
          </p:cNvSpPr>
          <p:nvPr>
            <p:ph sz="quarter" idx="10"/>
          </p:nvPr>
        </p:nvSpPr>
        <p:spPr/>
        <p:txBody>
          <a:bodyPr/>
          <a:lstStyle/>
          <a:p>
            <a:r>
              <a:rPr lang="en-US" dirty="0" smtClean="0"/>
              <a:t>If </a:t>
            </a:r>
            <a:r>
              <a:rPr lang="en-US" dirty="0"/>
              <a:t>the inserts are done </a:t>
            </a:r>
            <a:r>
              <a:rPr lang="en-US" u="sng" dirty="0"/>
              <a:t>in order </a:t>
            </a:r>
            <a:r>
              <a:rPr lang="en-US" dirty="0"/>
              <a:t>within the "Silo" …</a:t>
            </a:r>
          </a:p>
          <a:p>
            <a:pPr lvl="1"/>
            <a:r>
              <a:rPr lang="en-US" dirty="0" smtClean="0"/>
              <a:t>Little or No Physical Fragmentation.</a:t>
            </a:r>
          </a:p>
          <a:p>
            <a:pPr lvl="1"/>
            <a:r>
              <a:rPr lang="en-US" dirty="0"/>
              <a:t>Looks </a:t>
            </a:r>
            <a:r>
              <a:rPr lang="en-US" dirty="0" smtClean="0"/>
              <a:t>like and </a:t>
            </a:r>
            <a:r>
              <a:rPr lang="en-US" dirty="0"/>
              <a:t>mostly works like an "Append Only" insert pattern.</a:t>
            </a:r>
          </a:p>
          <a:p>
            <a:pPr lvl="1"/>
            <a:r>
              <a:rPr lang="en-US" dirty="0" smtClean="0">
                <a:solidFill>
                  <a:srgbClr val="FF0000"/>
                </a:solidFill>
              </a:rPr>
              <a:t>SURPRISE!  Can be 99% Logically fragmented.</a:t>
            </a:r>
          </a:p>
          <a:p>
            <a:endParaRPr lang="en-US" dirty="0"/>
          </a:p>
        </p:txBody>
      </p:sp>
      <p:sp>
        <p:nvSpPr>
          <p:cNvPr id="7" name="Flowchart: Connector 6"/>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84211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44</a:t>
            </a:fld>
            <a:r>
              <a:rPr lang="en-US" smtClean="0"/>
              <a:t>    </a:t>
            </a:r>
            <a:endParaRPr lang="en-US" dirty="0"/>
          </a:p>
        </p:txBody>
      </p:sp>
      <p:sp>
        <p:nvSpPr>
          <p:cNvPr id="5" name="Title 4"/>
          <p:cNvSpPr>
            <a:spLocks noGrp="1"/>
          </p:cNvSpPr>
          <p:nvPr>
            <p:ph type="title"/>
          </p:nvPr>
        </p:nvSpPr>
        <p:spPr/>
        <p:txBody>
          <a:bodyPr/>
          <a:lstStyle/>
          <a:p>
            <a:r>
              <a:rPr lang="en-US" dirty="0" smtClean="0"/>
              <a:t>What's This?</a:t>
            </a:r>
            <a:endParaRPr lang="en-US" dirty="0"/>
          </a:p>
        </p:txBody>
      </p:sp>
      <p:sp>
        <p:nvSpPr>
          <p:cNvPr id="8" name="TextBox 7"/>
          <p:cNvSpPr txBox="1"/>
          <p:nvPr/>
        </p:nvSpPr>
        <p:spPr>
          <a:xfrm>
            <a:off x="3747071" y="2805353"/>
            <a:ext cx="4939726"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Is this "</a:t>
            </a:r>
            <a:r>
              <a:rPr lang="en-US" dirty="0" err="1" smtClean="0">
                <a:latin typeface="Arial Black" panose="020B0A04020102020204" pitchFamily="34" charset="0"/>
              </a:rPr>
              <a:t>Siloed</a:t>
            </a:r>
            <a:r>
              <a:rPr lang="en-US" dirty="0" smtClean="0">
                <a:latin typeface="Arial Black" panose="020B0A04020102020204" pitchFamily="34" charset="0"/>
              </a:rPr>
              <a:t>" or…</a:t>
            </a:r>
          </a:p>
        </p:txBody>
      </p:sp>
      <p:sp>
        <p:nvSpPr>
          <p:cNvPr id="9" name="TextBox 8"/>
          <p:cNvSpPr txBox="1"/>
          <p:nvPr/>
        </p:nvSpPr>
        <p:spPr>
          <a:xfrm>
            <a:off x="3747071" y="3175037"/>
            <a:ext cx="4939726" cy="36933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…Is it "Ever Increasing"?</a:t>
            </a:r>
          </a:p>
        </p:txBody>
      </p:sp>
      <p:sp>
        <p:nvSpPr>
          <p:cNvPr id="10" name="TextBox 9"/>
          <p:cNvSpPr txBox="1"/>
          <p:nvPr/>
        </p:nvSpPr>
        <p:spPr>
          <a:xfrm>
            <a:off x="3747073" y="3544482"/>
            <a:ext cx="4939726"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It's actually an Ever Increasing  "Single Sequential Silo"</a:t>
            </a:r>
          </a:p>
        </p:txBody>
      </p:sp>
      <p:sp>
        <p:nvSpPr>
          <p:cNvPr id="11" name="TextBox 10"/>
          <p:cNvSpPr txBox="1"/>
          <p:nvPr/>
        </p:nvSpPr>
        <p:spPr>
          <a:xfrm>
            <a:off x="3747072" y="4196154"/>
            <a:ext cx="4939726"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It's a </a:t>
            </a:r>
            <a:r>
              <a:rPr lang="en-US" dirty="0" err="1" smtClean="0">
                <a:latin typeface="Arial Black" panose="020B0A04020102020204" pitchFamily="34" charset="0"/>
              </a:rPr>
              <a:t>NewSequentialID</a:t>
            </a:r>
            <a:r>
              <a:rPr lang="en-US" dirty="0" smtClean="0">
                <a:latin typeface="Arial Black" panose="020B0A04020102020204" pitchFamily="34" charset="0"/>
              </a:rPr>
              <a:t> after a restart.</a:t>
            </a:r>
          </a:p>
        </p:txBody>
      </p:sp>
      <p:sp>
        <p:nvSpPr>
          <p:cNvPr id="12" name="TextBox 11"/>
          <p:cNvSpPr txBox="1"/>
          <p:nvPr/>
        </p:nvSpPr>
        <p:spPr>
          <a:xfrm>
            <a:off x="3747071" y="4842485"/>
            <a:ext cx="4939726"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80% Fill Factor just so it would show up.  Stupid to do so.  Should be 98%</a:t>
            </a:r>
          </a:p>
        </p:txBody>
      </p:sp>
      <p:sp>
        <p:nvSpPr>
          <p:cNvPr id="14" name="Rectangle 13"/>
          <p:cNvSpPr/>
          <p:nvPr/>
        </p:nvSpPr>
        <p:spPr>
          <a:xfrm>
            <a:off x="1625601" y="1799999"/>
            <a:ext cx="1045026" cy="388960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3" name="TextBox 12"/>
          <p:cNvSpPr txBox="1"/>
          <p:nvPr/>
        </p:nvSpPr>
        <p:spPr>
          <a:xfrm>
            <a:off x="515256" y="3359703"/>
            <a:ext cx="3069771" cy="1754326"/>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Also PROVES that INSERTs are NOT affected by FILL FACTOR.  They ALWAYS try to fill to 100%.</a:t>
            </a:r>
          </a:p>
        </p:txBody>
      </p:sp>
      <p:sp>
        <p:nvSpPr>
          <p:cNvPr id="15" name="Flowchart: Connector 14"/>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7777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out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out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out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out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45</a:t>
            </a:fld>
            <a:r>
              <a:rPr lang="en-US" smtClean="0"/>
              <a:t>    </a:t>
            </a:r>
            <a:endParaRPr lang="en-US" dirty="0"/>
          </a:p>
        </p:txBody>
      </p:sp>
      <p:sp>
        <p:nvSpPr>
          <p:cNvPr id="5" name="Title 4"/>
          <p:cNvSpPr>
            <a:spLocks noGrp="1"/>
          </p:cNvSpPr>
          <p:nvPr>
            <p:ph type="title"/>
          </p:nvPr>
        </p:nvSpPr>
        <p:spPr>
          <a:xfrm>
            <a:off x="457199" y="91440"/>
            <a:ext cx="8541657" cy="914400"/>
          </a:xfrm>
        </p:spPr>
        <p:txBody>
          <a:bodyPr>
            <a:normAutofit/>
          </a:bodyPr>
          <a:lstStyle/>
          <a:p>
            <a:r>
              <a:rPr lang="en-US" dirty="0" smtClean="0"/>
              <a:t>Another "Sequential Silo" Index</a:t>
            </a:r>
            <a:endParaRPr lang="en-US" dirty="0"/>
          </a:p>
        </p:txBody>
      </p:sp>
      <p:sp>
        <p:nvSpPr>
          <p:cNvPr id="6" name="Content Placeholder 5"/>
          <p:cNvSpPr>
            <a:spLocks noGrp="1"/>
          </p:cNvSpPr>
          <p:nvPr>
            <p:ph sz="quarter" idx="10"/>
          </p:nvPr>
        </p:nvSpPr>
        <p:spPr/>
        <p:txBody>
          <a:bodyPr/>
          <a:lstStyle/>
          <a:p>
            <a:endParaRPr lang="en-US"/>
          </a:p>
        </p:txBody>
      </p:sp>
      <p:pic>
        <p:nvPicPr>
          <p:cNvPr id="1331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Flowchart: Connector 30"/>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pic>
        <p:nvPicPr>
          <p:cNvPr id="4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6" y="5790348"/>
            <a:ext cx="8315325" cy="458236"/>
          </a:xfrm>
          <a:prstGeom prst="rect">
            <a:avLst/>
          </a:prstGeom>
          <a:noFill/>
          <a:ln w="38100">
            <a:solidFill>
              <a:srgbClr val="0033CC"/>
            </a:solidFill>
            <a:miter lim="800000"/>
            <a:headEnd/>
            <a:tailEnd/>
          </a:ln>
          <a:extLst>
            <a:ext uri="{909E8E84-426E-40DD-AFC4-6F175D3DCCD1}">
              <a14:hiddenFill xmlns:a14="http://schemas.microsoft.com/office/drawing/2010/main">
                <a:solidFill>
                  <a:schemeClr val="accent1"/>
                </a:solidFill>
              </a14:hiddenFill>
            </a:ext>
          </a:extLst>
        </p:spPr>
      </p:pic>
      <p:sp>
        <p:nvSpPr>
          <p:cNvPr id="46" name="Rectangle 45"/>
          <p:cNvSpPr/>
          <p:nvPr/>
        </p:nvSpPr>
        <p:spPr>
          <a:xfrm>
            <a:off x="507206" y="5772150"/>
            <a:ext cx="1840706" cy="4953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47" name="Rectangle 46"/>
          <p:cNvSpPr/>
          <p:nvPr/>
        </p:nvSpPr>
        <p:spPr>
          <a:xfrm>
            <a:off x="5891210" y="5772150"/>
            <a:ext cx="2057401" cy="4953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48" name="Rectangle 47"/>
          <p:cNvSpPr/>
          <p:nvPr/>
        </p:nvSpPr>
        <p:spPr>
          <a:xfrm>
            <a:off x="2347913" y="5772150"/>
            <a:ext cx="3543298" cy="4953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43" name="Rectangle 42"/>
          <p:cNvSpPr/>
          <p:nvPr/>
        </p:nvSpPr>
        <p:spPr>
          <a:xfrm>
            <a:off x="1521619" y="2571750"/>
            <a:ext cx="197644" cy="26431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0" name="Rectangle 49"/>
          <p:cNvSpPr/>
          <p:nvPr/>
        </p:nvSpPr>
        <p:spPr>
          <a:xfrm>
            <a:off x="2616994" y="3665274"/>
            <a:ext cx="197644" cy="31617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1" name="Rectangle 50"/>
          <p:cNvSpPr/>
          <p:nvPr/>
        </p:nvSpPr>
        <p:spPr>
          <a:xfrm>
            <a:off x="5364730" y="4053947"/>
            <a:ext cx="197644" cy="67521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2" name="Rectangle 51"/>
          <p:cNvSpPr/>
          <p:nvPr/>
        </p:nvSpPr>
        <p:spPr>
          <a:xfrm>
            <a:off x="974159" y="2142169"/>
            <a:ext cx="197644" cy="302990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3" name="Rectangle 52"/>
          <p:cNvSpPr/>
          <p:nvPr/>
        </p:nvSpPr>
        <p:spPr>
          <a:xfrm>
            <a:off x="2077473" y="2528394"/>
            <a:ext cx="197644" cy="282465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4" name="Rectangle 53"/>
          <p:cNvSpPr/>
          <p:nvPr/>
        </p:nvSpPr>
        <p:spPr>
          <a:xfrm>
            <a:off x="3171261" y="1907188"/>
            <a:ext cx="197644" cy="3298226"/>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5" name="Rectangle 54"/>
          <p:cNvSpPr/>
          <p:nvPr/>
        </p:nvSpPr>
        <p:spPr>
          <a:xfrm>
            <a:off x="3708969" y="3870992"/>
            <a:ext cx="197644" cy="190115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6" name="Rectangle 55"/>
          <p:cNvSpPr/>
          <p:nvPr/>
        </p:nvSpPr>
        <p:spPr>
          <a:xfrm>
            <a:off x="4270492" y="3338675"/>
            <a:ext cx="197644" cy="89042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7" name="Rectangle 56"/>
          <p:cNvSpPr/>
          <p:nvPr/>
        </p:nvSpPr>
        <p:spPr>
          <a:xfrm>
            <a:off x="4824303" y="4534444"/>
            <a:ext cx="197644" cy="109959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8" name="Rectangle 57"/>
          <p:cNvSpPr/>
          <p:nvPr/>
        </p:nvSpPr>
        <p:spPr>
          <a:xfrm>
            <a:off x="5918199" y="2315113"/>
            <a:ext cx="197644" cy="285696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59" name="Rectangle 58"/>
          <p:cNvSpPr/>
          <p:nvPr/>
        </p:nvSpPr>
        <p:spPr>
          <a:xfrm>
            <a:off x="6478191" y="3966260"/>
            <a:ext cx="197644" cy="132487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61" name="Rectangle 60"/>
          <p:cNvSpPr/>
          <p:nvPr/>
        </p:nvSpPr>
        <p:spPr>
          <a:xfrm>
            <a:off x="7008527" y="3233119"/>
            <a:ext cx="197644" cy="89596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62" name="Rectangle 61"/>
          <p:cNvSpPr/>
          <p:nvPr/>
        </p:nvSpPr>
        <p:spPr>
          <a:xfrm>
            <a:off x="7572315" y="5124449"/>
            <a:ext cx="197644" cy="21907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63" name="Rectangle 62"/>
          <p:cNvSpPr/>
          <p:nvPr/>
        </p:nvSpPr>
        <p:spPr>
          <a:xfrm>
            <a:off x="417910" y="2447434"/>
            <a:ext cx="197644" cy="21907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grpSp>
        <p:nvGrpSpPr>
          <p:cNvPr id="49" name="Group 48"/>
          <p:cNvGrpSpPr/>
          <p:nvPr/>
        </p:nvGrpSpPr>
        <p:grpSpPr>
          <a:xfrm>
            <a:off x="528635" y="2102305"/>
            <a:ext cx="7142502" cy="1615393"/>
            <a:chOff x="528635" y="2102305"/>
            <a:chExt cx="7142502" cy="1615393"/>
          </a:xfrm>
        </p:grpSpPr>
        <p:cxnSp>
          <p:nvCxnSpPr>
            <p:cNvPr id="64" name="Straight Arrow Connector 63"/>
            <p:cNvCxnSpPr/>
            <p:nvPr/>
          </p:nvCxnSpPr>
          <p:spPr>
            <a:xfrm flipV="1">
              <a:off x="1072981"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1620441"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V="1">
              <a:off x="2176295"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2715816"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3270083"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3807791"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4369314"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4923125"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5463552"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6017021"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6577013"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7107349"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7671137"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28635" y="2763591"/>
              <a:ext cx="7136103" cy="954107"/>
            </a:xfrm>
            <a:prstGeom prst="rect">
              <a:avLst/>
            </a:prstGeom>
            <a:solidFill>
              <a:schemeClr val="bg1"/>
            </a:solidFill>
            <a:ln w="38100">
              <a:solidFill>
                <a:srgbClr val="FF0000"/>
              </a:solidFill>
            </a:ln>
          </p:spPr>
          <p:txBody>
            <a:bodyPr wrap="square" rtlCol="0">
              <a:spAutoFit/>
            </a:bodyPr>
            <a:lstStyle/>
            <a:p>
              <a:pPr algn="ctr"/>
              <a:r>
                <a:rPr lang="en-US" sz="2800" dirty="0" smtClean="0">
                  <a:latin typeface="Arial Black" panose="020B0A04020102020204" pitchFamily="34" charset="0"/>
                </a:rPr>
                <a:t>13 Separate Insertion Points for 13 Sections of Ever-Increasing Data</a:t>
              </a:r>
            </a:p>
          </p:txBody>
        </p:sp>
      </p:grpSp>
      <p:sp>
        <p:nvSpPr>
          <p:cNvPr id="78" name="Oval 77"/>
          <p:cNvSpPr/>
          <p:nvPr/>
        </p:nvSpPr>
        <p:spPr>
          <a:xfrm>
            <a:off x="516732" y="2102305"/>
            <a:ext cx="7253227" cy="3688043"/>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64981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Vertic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barn(outVertical)">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wheel(1)">
                                      <p:cBhvr>
                                        <p:cTn id="17" dur="10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barn(outVertical)">
                                      <p:cBhvr>
                                        <p:cTn id="22" dur="500"/>
                                        <p:tgtEl>
                                          <p:spTgt spid="47"/>
                                        </p:tgtEl>
                                      </p:cBhvr>
                                    </p:animEffect>
                                  </p:childTnLst>
                                </p:cTn>
                              </p:par>
                              <p:par>
                                <p:cTn id="23" presetID="10" presetClass="exit" presetSubtype="0" fill="hold" grpId="1" nodeType="withEffect">
                                  <p:stCondLst>
                                    <p:cond delay="0"/>
                                  </p:stCondLst>
                                  <p:childTnLst>
                                    <p:animEffect transition="out" filter="fade">
                                      <p:cBhvr>
                                        <p:cTn id="24" dur="500"/>
                                        <p:tgtEl>
                                          <p:spTgt spid="78"/>
                                        </p:tgtEl>
                                      </p:cBhvr>
                                    </p:animEffect>
                                    <p:set>
                                      <p:cBhvr>
                                        <p:cTn id="25" dur="1" fill="hold">
                                          <p:stCondLst>
                                            <p:cond delay="499"/>
                                          </p:stCondLst>
                                        </p:cTn>
                                        <p:tgtEl>
                                          <p:spTgt spid="7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barn(outVertical)">
                                      <p:cBhvr>
                                        <p:cTn id="30" dur="500"/>
                                        <p:tgtEl>
                                          <p:spTgt spid="48"/>
                                        </p:tgtEl>
                                      </p:cBhvr>
                                    </p:animEffect>
                                  </p:childTnLst>
                                </p:cTn>
                              </p:par>
                              <p:par>
                                <p:cTn id="31" presetID="10" presetClass="exit" presetSubtype="0" fill="hold" grpId="1" nodeType="withEffect">
                                  <p:stCondLst>
                                    <p:cond delay="0"/>
                                  </p:stCondLst>
                                  <p:childTnLst>
                                    <p:animEffect transition="out" filter="fade">
                                      <p:cBhvr>
                                        <p:cTn id="32" dur="500"/>
                                        <p:tgtEl>
                                          <p:spTgt spid="46"/>
                                        </p:tgtEl>
                                      </p:cBhvr>
                                    </p:animEffect>
                                    <p:set>
                                      <p:cBhvr>
                                        <p:cTn id="33" dur="1" fill="hold">
                                          <p:stCondLst>
                                            <p:cond delay="499"/>
                                          </p:stCondLst>
                                        </p:cTn>
                                        <p:tgtEl>
                                          <p:spTgt spid="4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7"/>
                                        </p:tgtEl>
                                      </p:cBhvr>
                                    </p:animEffect>
                                    <p:set>
                                      <p:cBhvr>
                                        <p:cTn id="36" dur="1" fill="hold">
                                          <p:stCondLst>
                                            <p:cond delay="499"/>
                                          </p:stCondLst>
                                        </p:cTn>
                                        <p:tgtEl>
                                          <p:spTgt spid="4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down)">
                                      <p:cBhvr>
                                        <p:cTn id="41" dur="500"/>
                                        <p:tgtEl>
                                          <p:spTgt spid="43"/>
                                        </p:tgtEl>
                                      </p:cBhvr>
                                    </p:animEffect>
                                  </p:childTnLst>
                                </p:cTn>
                              </p:par>
                              <p:par>
                                <p:cTn id="42" presetID="10" presetClass="exit" presetSubtype="0" fill="hold" grpId="1" nodeType="withEffect">
                                  <p:stCondLst>
                                    <p:cond delay="0"/>
                                  </p:stCondLst>
                                  <p:childTnLst>
                                    <p:animEffect transition="out" filter="fade">
                                      <p:cBhvr>
                                        <p:cTn id="43" dur="500"/>
                                        <p:tgtEl>
                                          <p:spTgt spid="48"/>
                                        </p:tgtEl>
                                      </p:cBhvr>
                                    </p:animEffect>
                                    <p:set>
                                      <p:cBhvr>
                                        <p:cTn id="44" dur="1" fill="hold">
                                          <p:stCondLst>
                                            <p:cond delay="499"/>
                                          </p:stCondLst>
                                        </p:cTn>
                                        <p:tgtEl>
                                          <p:spTgt spid="4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wipe(down)">
                                      <p:cBhvr>
                                        <p:cTn id="54" dur="500"/>
                                        <p:tgtEl>
                                          <p:spTgt spid="5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down)">
                                      <p:cBhvr>
                                        <p:cTn id="59" dur="500"/>
                                        <p:tgtEl>
                                          <p:spTgt spid="5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wipe(down)">
                                      <p:cBhvr>
                                        <p:cTn id="69" dur="500"/>
                                        <p:tgtEl>
                                          <p:spTgt spid="54"/>
                                        </p:tgtEl>
                                      </p:cBhvr>
                                    </p:animEffect>
                                  </p:childTnLst>
                                </p:cTn>
                              </p:par>
                            </p:childTnLst>
                          </p:cTn>
                        </p:par>
                        <p:par>
                          <p:cTn id="70" fill="hold">
                            <p:stCondLst>
                              <p:cond delay="500"/>
                            </p:stCondLst>
                            <p:childTnLst>
                              <p:par>
                                <p:cTn id="71" presetID="22" presetClass="entr" presetSubtype="4"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wipe(down)">
                                      <p:cBhvr>
                                        <p:cTn id="73" dur="500"/>
                                        <p:tgtEl>
                                          <p:spTgt spid="55"/>
                                        </p:tgtEl>
                                      </p:cBhvr>
                                    </p:animEffect>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down)">
                                      <p:cBhvr>
                                        <p:cTn id="77" dur="500"/>
                                        <p:tgtEl>
                                          <p:spTgt spid="56"/>
                                        </p:tgtEl>
                                      </p:cBhvr>
                                    </p:animEffect>
                                  </p:childTnLst>
                                </p:cTn>
                              </p:par>
                            </p:childTnLst>
                          </p:cTn>
                        </p:par>
                        <p:par>
                          <p:cTn id="78" fill="hold">
                            <p:stCondLst>
                              <p:cond delay="1500"/>
                            </p:stCondLst>
                            <p:childTnLst>
                              <p:par>
                                <p:cTn id="79" presetID="22" presetClass="entr" presetSubtype="4" fill="hold" grpId="0" nodeType="after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wipe(down)">
                                      <p:cBhvr>
                                        <p:cTn id="81" dur="500"/>
                                        <p:tgtEl>
                                          <p:spTgt spid="57"/>
                                        </p:tgtEl>
                                      </p:cBhvr>
                                    </p:animEffect>
                                  </p:childTnLst>
                                </p:cTn>
                              </p:par>
                            </p:childTnLst>
                          </p:cTn>
                        </p:par>
                        <p:par>
                          <p:cTn id="82" fill="hold">
                            <p:stCondLst>
                              <p:cond delay="2000"/>
                            </p:stCondLst>
                            <p:childTnLst>
                              <p:par>
                                <p:cTn id="83" presetID="22" presetClass="entr" presetSubtype="4" fill="hold" grpId="0" nodeType="after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wipe(down)">
                                      <p:cBhvr>
                                        <p:cTn id="85" dur="500"/>
                                        <p:tgtEl>
                                          <p:spTgt spid="58"/>
                                        </p:tgtEl>
                                      </p:cBhvr>
                                    </p:animEffect>
                                  </p:childTnLst>
                                </p:cTn>
                              </p:par>
                            </p:childTnLst>
                          </p:cTn>
                        </p:par>
                        <p:par>
                          <p:cTn id="86" fill="hold">
                            <p:stCondLst>
                              <p:cond delay="2500"/>
                            </p:stCondLst>
                            <p:childTnLst>
                              <p:par>
                                <p:cTn id="87" presetID="22" presetClass="entr" presetSubtype="4" fill="hold" grpId="0" nodeType="after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down)">
                                      <p:cBhvr>
                                        <p:cTn id="89" dur="500"/>
                                        <p:tgtEl>
                                          <p:spTgt spid="59"/>
                                        </p:tgtEl>
                                      </p:cBhvr>
                                    </p:animEffect>
                                  </p:childTnLst>
                                </p:cTn>
                              </p:par>
                            </p:childTnLst>
                          </p:cTn>
                        </p:par>
                        <p:par>
                          <p:cTn id="90" fill="hold">
                            <p:stCondLst>
                              <p:cond delay="3000"/>
                            </p:stCondLst>
                            <p:childTnLst>
                              <p:par>
                                <p:cTn id="91" presetID="22" presetClass="entr" presetSubtype="4" fill="hold" grpId="0" nodeType="after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down)">
                                      <p:cBhvr>
                                        <p:cTn id="93" dur="500"/>
                                        <p:tgtEl>
                                          <p:spTgt spid="6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wipe(down)">
                                      <p:cBhvr>
                                        <p:cTn id="98" dur="500"/>
                                        <p:tgtEl>
                                          <p:spTgt spid="6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wipe(down)">
                                      <p:cBhvr>
                                        <p:cTn id="103" dur="500"/>
                                        <p:tgtEl>
                                          <p:spTgt spid="6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xit" presetSubtype="4" fill="hold" grpId="1" nodeType="clickEffect">
                                  <p:stCondLst>
                                    <p:cond delay="0"/>
                                  </p:stCondLst>
                                  <p:childTnLst>
                                    <p:animEffect transition="out" filter="wipe(down)">
                                      <p:cBhvr>
                                        <p:cTn id="107" dur="500"/>
                                        <p:tgtEl>
                                          <p:spTgt spid="43"/>
                                        </p:tgtEl>
                                      </p:cBhvr>
                                    </p:animEffect>
                                    <p:set>
                                      <p:cBhvr>
                                        <p:cTn id="108" dur="1" fill="hold">
                                          <p:stCondLst>
                                            <p:cond delay="499"/>
                                          </p:stCondLst>
                                        </p:cTn>
                                        <p:tgtEl>
                                          <p:spTgt spid="43"/>
                                        </p:tgtEl>
                                        <p:attrNameLst>
                                          <p:attrName>style.visibility</p:attrName>
                                        </p:attrNameLst>
                                      </p:cBhvr>
                                      <p:to>
                                        <p:strVal val="hidden"/>
                                      </p:to>
                                    </p:set>
                                  </p:childTnLst>
                                </p:cTn>
                              </p:par>
                              <p:par>
                                <p:cTn id="109" presetID="22" presetClass="exit" presetSubtype="4" fill="hold" grpId="1" nodeType="withEffect">
                                  <p:stCondLst>
                                    <p:cond delay="0"/>
                                  </p:stCondLst>
                                  <p:childTnLst>
                                    <p:animEffect transition="out" filter="wipe(down)">
                                      <p:cBhvr>
                                        <p:cTn id="110" dur="500"/>
                                        <p:tgtEl>
                                          <p:spTgt spid="50"/>
                                        </p:tgtEl>
                                      </p:cBhvr>
                                    </p:animEffect>
                                    <p:set>
                                      <p:cBhvr>
                                        <p:cTn id="111" dur="1" fill="hold">
                                          <p:stCondLst>
                                            <p:cond delay="499"/>
                                          </p:stCondLst>
                                        </p:cTn>
                                        <p:tgtEl>
                                          <p:spTgt spid="50"/>
                                        </p:tgtEl>
                                        <p:attrNameLst>
                                          <p:attrName>style.visibility</p:attrName>
                                        </p:attrNameLst>
                                      </p:cBhvr>
                                      <p:to>
                                        <p:strVal val="hidden"/>
                                      </p:to>
                                    </p:set>
                                  </p:childTnLst>
                                </p:cTn>
                              </p:par>
                              <p:par>
                                <p:cTn id="112" presetID="22" presetClass="exit" presetSubtype="4" fill="hold" grpId="1" nodeType="withEffect">
                                  <p:stCondLst>
                                    <p:cond delay="0"/>
                                  </p:stCondLst>
                                  <p:childTnLst>
                                    <p:animEffect transition="out" filter="wipe(down)">
                                      <p:cBhvr>
                                        <p:cTn id="113" dur="500"/>
                                        <p:tgtEl>
                                          <p:spTgt spid="51"/>
                                        </p:tgtEl>
                                      </p:cBhvr>
                                    </p:animEffect>
                                    <p:set>
                                      <p:cBhvr>
                                        <p:cTn id="114" dur="1" fill="hold">
                                          <p:stCondLst>
                                            <p:cond delay="499"/>
                                          </p:stCondLst>
                                        </p:cTn>
                                        <p:tgtEl>
                                          <p:spTgt spid="51"/>
                                        </p:tgtEl>
                                        <p:attrNameLst>
                                          <p:attrName>style.visibility</p:attrName>
                                        </p:attrNameLst>
                                      </p:cBhvr>
                                      <p:to>
                                        <p:strVal val="hidden"/>
                                      </p:to>
                                    </p:set>
                                  </p:childTnLst>
                                </p:cTn>
                              </p:par>
                              <p:par>
                                <p:cTn id="115" presetID="22" presetClass="exit" presetSubtype="4" fill="hold" grpId="1" nodeType="withEffect">
                                  <p:stCondLst>
                                    <p:cond delay="0"/>
                                  </p:stCondLst>
                                  <p:childTnLst>
                                    <p:animEffect transition="out" filter="wipe(down)">
                                      <p:cBhvr>
                                        <p:cTn id="116" dur="500"/>
                                        <p:tgtEl>
                                          <p:spTgt spid="52"/>
                                        </p:tgtEl>
                                      </p:cBhvr>
                                    </p:animEffect>
                                    <p:set>
                                      <p:cBhvr>
                                        <p:cTn id="117" dur="1" fill="hold">
                                          <p:stCondLst>
                                            <p:cond delay="499"/>
                                          </p:stCondLst>
                                        </p:cTn>
                                        <p:tgtEl>
                                          <p:spTgt spid="52"/>
                                        </p:tgtEl>
                                        <p:attrNameLst>
                                          <p:attrName>style.visibility</p:attrName>
                                        </p:attrNameLst>
                                      </p:cBhvr>
                                      <p:to>
                                        <p:strVal val="hidden"/>
                                      </p:to>
                                    </p:set>
                                  </p:childTnLst>
                                </p:cTn>
                              </p:par>
                              <p:par>
                                <p:cTn id="118" presetID="22" presetClass="exit" presetSubtype="4" fill="hold" grpId="1" nodeType="withEffect">
                                  <p:stCondLst>
                                    <p:cond delay="0"/>
                                  </p:stCondLst>
                                  <p:childTnLst>
                                    <p:animEffect transition="out" filter="wipe(down)">
                                      <p:cBhvr>
                                        <p:cTn id="119" dur="500"/>
                                        <p:tgtEl>
                                          <p:spTgt spid="53"/>
                                        </p:tgtEl>
                                      </p:cBhvr>
                                    </p:animEffect>
                                    <p:set>
                                      <p:cBhvr>
                                        <p:cTn id="120" dur="1" fill="hold">
                                          <p:stCondLst>
                                            <p:cond delay="499"/>
                                          </p:stCondLst>
                                        </p:cTn>
                                        <p:tgtEl>
                                          <p:spTgt spid="53"/>
                                        </p:tgtEl>
                                        <p:attrNameLst>
                                          <p:attrName>style.visibility</p:attrName>
                                        </p:attrNameLst>
                                      </p:cBhvr>
                                      <p:to>
                                        <p:strVal val="hidden"/>
                                      </p:to>
                                    </p:set>
                                  </p:childTnLst>
                                </p:cTn>
                              </p:par>
                              <p:par>
                                <p:cTn id="121" presetID="22" presetClass="exit" presetSubtype="4" fill="hold" grpId="1" nodeType="withEffect">
                                  <p:stCondLst>
                                    <p:cond delay="0"/>
                                  </p:stCondLst>
                                  <p:childTnLst>
                                    <p:animEffect transition="out" filter="wipe(down)">
                                      <p:cBhvr>
                                        <p:cTn id="122" dur="500"/>
                                        <p:tgtEl>
                                          <p:spTgt spid="54"/>
                                        </p:tgtEl>
                                      </p:cBhvr>
                                    </p:animEffect>
                                    <p:set>
                                      <p:cBhvr>
                                        <p:cTn id="123" dur="1" fill="hold">
                                          <p:stCondLst>
                                            <p:cond delay="499"/>
                                          </p:stCondLst>
                                        </p:cTn>
                                        <p:tgtEl>
                                          <p:spTgt spid="54"/>
                                        </p:tgtEl>
                                        <p:attrNameLst>
                                          <p:attrName>style.visibility</p:attrName>
                                        </p:attrNameLst>
                                      </p:cBhvr>
                                      <p:to>
                                        <p:strVal val="hidden"/>
                                      </p:to>
                                    </p:set>
                                  </p:childTnLst>
                                </p:cTn>
                              </p:par>
                              <p:par>
                                <p:cTn id="124" presetID="22" presetClass="exit" presetSubtype="4" fill="hold" grpId="1" nodeType="withEffect">
                                  <p:stCondLst>
                                    <p:cond delay="0"/>
                                  </p:stCondLst>
                                  <p:childTnLst>
                                    <p:animEffect transition="out" filter="wipe(down)">
                                      <p:cBhvr>
                                        <p:cTn id="125" dur="500"/>
                                        <p:tgtEl>
                                          <p:spTgt spid="55"/>
                                        </p:tgtEl>
                                      </p:cBhvr>
                                    </p:animEffect>
                                    <p:set>
                                      <p:cBhvr>
                                        <p:cTn id="126" dur="1" fill="hold">
                                          <p:stCondLst>
                                            <p:cond delay="499"/>
                                          </p:stCondLst>
                                        </p:cTn>
                                        <p:tgtEl>
                                          <p:spTgt spid="55"/>
                                        </p:tgtEl>
                                        <p:attrNameLst>
                                          <p:attrName>style.visibility</p:attrName>
                                        </p:attrNameLst>
                                      </p:cBhvr>
                                      <p:to>
                                        <p:strVal val="hidden"/>
                                      </p:to>
                                    </p:set>
                                  </p:childTnLst>
                                </p:cTn>
                              </p:par>
                              <p:par>
                                <p:cTn id="127" presetID="22" presetClass="exit" presetSubtype="4" fill="hold" grpId="1" nodeType="withEffect">
                                  <p:stCondLst>
                                    <p:cond delay="0"/>
                                  </p:stCondLst>
                                  <p:childTnLst>
                                    <p:animEffect transition="out" filter="wipe(down)">
                                      <p:cBhvr>
                                        <p:cTn id="128" dur="500"/>
                                        <p:tgtEl>
                                          <p:spTgt spid="56"/>
                                        </p:tgtEl>
                                      </p:cBhvr>
                                    </p:animEffect>
                                    <p:set>
                                      <p:cBhvr>
                                        <p:cTn id="129" dur="1" fill="hold">
                                          <p:stCondLst>
                                            <p:cond delay="499"/>
                                          </p:stCondLst>
                                        </p:cTn>
                                        <p:tgtEl>
                                          <p:spTgt spid="56"/>
                                        </p:tgtEl>
                                        <p:attrNameLst>
                                          <p:attrName>style.visibility</p:attrName>
                                        </p:attrNameLst>
                                      </p:cBhvr>
                                      <p:to>
                                        <p:strVal val="hidden"/>
                                      </p:to>
                                    </p:set>
                                  </p:childTnLst>
                                </p:cTn>
                              </p:par>
                              <p:par>
                                <p:cTn id="130" presetID="22" presetClass="exit" presetSubtype="4" fill="hold" grpId="1" nodeType="withEffect">
                                  <p:stCondLst>
                                    <p:cond delay="0"/>
                                  </p:stCondLst>
                                  <p:childTnLst>
                                    <p:animEffect transition="out" filter="wipe(down)">
                                      <p:cBhvr>
                                        <p:cTn id="131" dur="500"/>
                                        <p:tgtEl>
                                          <p:spTgt spid="57"/>
                                        </p:tgtEl>
                                      </p:cBhvr>
                                    </p:animEffect>
                                    <p:set>
                                      <p:cBhvr>
                                        <p:cTn id="132" dur="1" fill="hold">
                                          <p:stCondLst>
                                            <p:cond delay="499"/>
                                          </p:stCondLst>
                                        </p:cTn>
                                        <p:tgtEl>
                                          <p:spTgt spid="57"/>
                                        </p:tgtEl>
                                        <p:attrNameLst>
                                          <p:attrName>style.visibility</p:attrName>
                                        </p:attrNameLst>
                                      </p:cBhvr>
                                      <p:to>
                                        <p:strVal val="hidden"/>
                                      </p:to>
                                    </p:set>
                                  </p:childTnLst>
                                </p:cTn>
                              </p:par>
                              <p:par>
                                <p:cTn id="133" presetID="22" presetClass="exit" presetSubtype="4" fill="hold" grpId="1" nodeType="withEffect">
                                  <p:stCondLst>
                                    <p:cond delay="0"/>
                                  </p:stCondLst>
                                  <p:childTnLst>
                                    <p:animEffect transition="out" filter="wipe(down)">
                                      <p:cBhvr>
                                        <p:cTn id="134" dur="500"/>
                                        <p:tgtEl>
                                          <p:spTgt spid="58"/>
                                        </p:tgtEl>
                                      </p:cBhvr>
                                    </p:animEffect>
                                    <p:set>
                                      <p:cBhvr>
                                        <p:cTn id="135" dur="1" fill="hold">
                                          <p:stCondLst>
                                            <p:cond delay="499"/>
                                          </p:stCondLst>
                                        </p:cTn>
                                        <p:tgtEl>
                                          <p:spTgt spid="58"/>
                                        </p:tgtEl>
                                        <p:attrNameLst>
                                          <p:attrName>style.visibility</p:attrName>
                                        </p:attrNameLst>
                                      </p:cBhvr>
                                      <p:to>
                                        <p:strVal val="hidden"/>
                                      </p:to>
                                    </p:set>
                                  </p:childTnLst>
                                </p:cTn>
                              </p:par>
                              <p:par>
                                <p:cTn id="136" presetID="22" presetClass="exit" presetSubtype="4" fill="hold" grpId="1" nodeType="withEffect">
                                  <p:stCondLst>
                                    <p:cond delay="0"/>
                                  </p:stCondLst>
                                  <p:childTnLst>
                                    <p:animEffect transition="out" filter="wipe(down)">
                                      <p:cBhvr>
                                        <p:cTn id="137" dur="500"/>
                                        <p:tgtEl>
                                          <p:spTgt spid="59"/>
                                        </p:tgtEl>
                                      </p:cBhvr>
                                    </p:animEffect>
                                    <p:set>
                                      <p:cBhvr>
                                        <p:cTn id="138" dur="1" fill="hold">
                                          <p:stCondLst>
                                            <p:cond delay="499"/>
                                          </p:stCondLst>
                                        </p:cTn>
                                        <p:tgtEl>
                                          <p:spTgt spid="59"/>
                                        </p:tgtEl>
                                        <p:attrNameLst>
                                          <p:attrName>style.visibility</p:attrName>
                                        </p:attrNameLst>
                                      </p:cBhvr>
                                      <p:to>
                                        <p:strVal val="hidden"/>
                                      </p:to>
                                    </p:set>
                                  </p:childTnLst>
                                </p:cTn>
                              </p:par>
                              <p:par>
                                <p:cTn id="139" presetID="22" presetClass="exit" presetSubtype="4" fill="hold" grpId="1" nodeType="withEffect">
                                  <p:stCondLst>
                                    <p:cond delay="0"/>
                                  </p:stCondLst>
                                  <p:childTnLst>
                                    <p:animEffect transition="out" filter="wipe(down)">
                                      <p:cBhvr>
                                        <p:cTn id="140" dur="500"/>
                                        <p:tgtEl>
                                          <p:spTgt spid="61"/>
                                        </p:tgtEl>
                                      </p:cBhvr>
                                    </p:animEffect>
                                    <p:set>
                                      <p:cBhvr>
                                        <p:cTn id="141" dur="1" fill="hold">
                                          <p:stCondLst>
                                            <p:cond delay="499"/>
                                          </p:stCondLst>
                                        </p:cTn>
                                        <p:tgtEl>
                                          <p:spTgt spid="61"/>
                                        </p:tgtEl>
                                        <p:attrNameLst>
                                          <p:attrName>style.visibility</p:attrName>
                                        </p:attrNameLst>
                                      </p:cBhvr>
                                      <p:to>
                                        <p:strVal val="hidden"/>
                                      </p:to>
                                    </p:set>
                                  </p:childTnLst>
                                </p:cTn>
                              </p:par>
                              <p:par>
                                <p:cTn id="142" presetID="22" presetClass="exit" presetSubtype="4" fill="hold" grpId="1" nodeType="withEffect">
                                  <p:stCondLst>
                                    <p:cond delay="0"/>
                                  </p:stCondLst>
                                  <p:childTnLst>
                                    <p:animEffect transition="out" filter="wipe(down)">
                                      <p:cBhvr>
                                        <p:cTn id="143" dur="500"/>
                                        <p:tgtEl>
                                          <p:spTgt spid="62"/>
                                        </p:tgtEl>
                                      </p:cBhvr>
                                    </p:animEffect>
                                    <p:set>
                                      <p:cBhvr>
                                        <p:cTn id="144" dur="1" fill="hold">
                                          <p:stCondLst>
                                            <p:cond delay="499"/>
                                          </p:stCondLst>
                                        </p:cTn>
                                        <p:tgtEl>
                                          <p:spTgt spid="62"/>
                                        </p:tgtEl>
                                        <p:attrNameLst>
                                          <p:attrName>style.visibility</p:attrName>
                                        </p:attrNameLst>
                                      </p:cBhvr>
                                      <p:to>
                                        <p:strVal val="hidden"/>
                                      </p:to>
                                    </p:set>
                                  </p:childTnLst>
                                </p:cTn>
                              </p:par>
                              <p:par>
                                <p:cTn id="145" presetID="22" presetClass="exit" presetSubtype="4" fill="hold" grpId="1" nodeType="withEffect">
                                  <p:stCondLst>
                                    <p:cond delay="0"/>
                                  </p:stCondLst>
                                  <p:childTnLst>
                                    <p:animEffect transition="out" filter="wipe(down)">
                                      <p:cBhvr>
                                        <p:cTn id="146" dur="500"/>
                                        <p:tgtEl>
                                          <p:spTgt spid="63"/>
                                        </p:tgtEl>
                                      </p:cBhvr>
                                    </p:animEffect>
                                    <p:set>
                                      <p:cBhvr>
                                        <p:cTn id="147" dur="1" fill="hold">
                                          <p:stCondLst>
                                            <p:cond delay="499"/>
                                          </p:stCondLst>
                                        </p:cTn>
                                        <p:tgtEl>
                                          <p:spTgt spid="63"/>
                                        </p:tgtEl>
                                        <p:attrNameLst>
                                          <p:attrName>style.visibility</p:attrName>
                                        </p:attrNameLst>
                                      </p:cBhvr>
                                      <p:to>
                                        <p:strVal val="hidden"/>
                                      </p:to>
                                    </p:set>
                                  </p:childTnLst>
                                </p:cTn>
                              </p:par>
                              <p:par>
                                <p:cTn id="148" presetID="22" presetClass="entr" presetSubtype="4" fill="hold" nodeType="withEffect">
                                  <p:stCondLst>
                                    <p:cond delay="0"/>
                                  </p:stCondLst>
                                  <p:childTnLst>
                                    <p:set>
                                      <p:cBhvr>
                                        <p:cTn id="149" dur="1" fill="hold">
                                          <p:stCondLst>
                                            <p:cond delay="0"/>
                                          </p:stCondLst>
                                        </p:cTn>
                                        <p:tgtEl>
                                          <p:spTgt spid="49"/>
                                        </p:tgtEl>
                                        <p:attrNameLst>
                                          <p:attrName>style.visibility</p:attrName>
                                        </p:attrNameLst>
                                      </p:cBhvr>
                                      <p:to>
                                        <p:strVal val="visible"/>
                                      </p:to>
                                    </p:set>
                                    <p:animEffect transition="in" filter="wipe(down)">
                                      <p:cBhvr>
                                        <p:cTn id="15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P spid="48" grpId="0" animBg="1"/>
      <p:bldP spid="48" grpId="1" animBg="1"/>
      <p:bldP spid="43" grpId="0" animBg="1"/>
      <p:bldP spid="43"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1" grpId="0" animBg="1"/>
      <p:bldP spid="61" grpId="1" animBg="1"/>
      <p:bldP spid="62" grpId="0" animBg="1"/>
      <p:bldP spid="62" grpId="1" animBg="1"/>
      <p:bldP spid="63" grpId="0" animBg="1"/>
      <p:bldP spid="63" grpId="1" animBg="1"/>
      <p:bldP spid="78" grpId="0" animBg="1"/>
      <p:bldP spid="7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46</a:t>
            </a:fld>
            <a:r>
              <a:rPr lang="en-US" smtClean="0"/>
              <a:t>    </a:t>
            </a:r>
            <a:endParaRPr lang="en-US" dirty="0"/>
          </a:p>
        </p:txBody>
      </p:sp>
      <p:sp>
        <p:nvSpPr>
          <p:cNvPr id="5" name="Title 4"/>
          <p:cNvSpPr>
            <a:spLocks noGrp="1"/>
          </p:cNvSpPr>
          <p:nvPr>
            <p:ph type="title"/>
          </p:nvPr>
        </p:nvSpPr>
        <p:spPr>
          <a:xfrm>
            <a:off x="457199" y="91440"/>
            <a:ext cx="8541657" cy="914400"/>
          </a:xfrm>
        </p:spPr>
        <p:txBody>
          <a:bodyPr>
            <a:normAutofit/>
          </a:bodyPr>
          <a:lstStyle/>
          <a:p>
            <a:r>
              <a:rPr lang="en-US" dirty="0" smtClean="0"/>
              <a:t>Another "Sequential Silo" Index</a:t>
            </a:r>
            <a:endParaRPr lang="en-US" dirty="0"/>
          </a:p>
        </p:txBody>
      </p:sp>
      <p:sp>
        <p:nvSpPr>
          <p:cNvPr id="6" name="Content Placeholder 5"/>
          <p:cNvSpPr>
            <a:spLocks noGrp="1"/>
          </p:cNvSpPr>
          <p:nvPr>
            <p:ph sz="quarter" idx="10"/>
          </p:nvPr>
        </p:nvSpPr>
        <p:spPr/>
        <p:txBody>
          <a:bodyPr/>
          <a:lstStyle/>
          <a:p>
            <a:endParaRPr lang="en-US"/>
          </a:p>
        </p:txBody>
      </p:sp>
      <p:pic>
        <p:nvPicPr>
          <p:cNvPr id="1331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7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528634" y="2765438"/>
            <a:ext cx="7136103"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Based on "</a:t>
            </a:r>
            <a:r>
              <a:rPr lang="en-US" dirty="0" err="1" smtClean="0">
                <a:latin typeface="Arial Black" panose="020B0A04020102020204" pitchFamily="34" charset="0"/>
              </a:rPr>
              <a:t>ServerID</a:t>
            </a:r>
            <a:r>
              <a:rPr lang="en-US" dirty="0" smtClean="0">
                <a:latin typeface="Arial Black" panose="020B0A04020102020204" pitchFamily="34" charset="0"/>
              </a:rPr>
              <a:t>" for 13 Servers.</a:t>
            </a:r>
          </a:p>
          <a:p>
            <a:pPr algn="ctr"/>
            <a:r>
              <a:rPr lang="en-US" dirty="0" smtClean="0">
                <a:latin typeface="Arial Black" panose="020B0A04020102020204" pitchFamily="34" charset="0"/>
              </a:rPr>
              <a:t>Clustered Index on table is based on IDENTITY column called </a:t>
            </a:r>
            <a:r>
              <a:rPr lang="en-US" dirty="0" err="1" smtClean="0">
                <a:latin typeface="Arial Black" panose="020B0A04020102020204" pitchFamily="34" charset="0"/>
              </a:rPr>
              <a:t>DSM_Log_ID</a:t>
            </a:r>
            <a:r>
              <a:rPr lang="en-US" dirty="0">
                <a:latin typeface="Arial Black" panose="020B0A04020102020204" pitchFamily="34" charset="0"/>
              </a:rPr>
              <a:t> </a:t>
            </a:r>
            <a:r>
              <a:rPr lang="en-US" dirty="0" smtClean="0">
                <a:latin typeface="Arial Black" panose="020B0A04020102020204" pitchFamily="34" charset="0"/>
              </a:rPr>
              <a:t>(automatically appended to NCI), which provides the "</a:t>
            </a:r>
            <a:r>
              <a:rPr lang="en-US" dirty="0" err="1" smtClean="0">
                <a:latin typeface="Arial Black" panose="020B0A04020102020204" pitchFamily="34" charset="0"/>
              </a:rPr>
              <a:t>Sequencialness</a:t>
            </a:r>
            <a:r>
              <a:rPr lang="en-US" dirty="0" smtClean="0">
                <a:latin typeface="Arial Black" panose="020B0A04020102020204" pitchFamily="34" charset="0"/>
              </a:rPr>
              <a:t>" for each section .</a:t>
            </a:r>
          </a:p>
        </p:txBody>
      </p:sp>
      <p:sp>
        <p:nvSpPr>
          <p:cNvPr id="13" name="TextBox 12"/>
          <p:cNvSpPr txBox="1"/>
          <p:nvPr/>
        </p:nvSpPr>
        <p:spPr>
          <a:xfrm>
            <a:off x="528635" y="3965767"/>
            <a:ext cx="7136103" cy="369332"/>
          </a:xfrm>
          <a:prstGeom prst="rect">
            <a:avLst/>
          </a:prstGeom>
          <a:solidFill>
            <a:schemeClr val="bg1"/>
          </a:solidFill>
          <a:ln w="38100">
            <a:solidFill>
              <a:srgbClr val="FF0000"/>
            </a:solidFill>
          </a:ln>
        </p:spPr>
        <p:txBody>
          <a:bodyPr wrap="square" rtlCol="0">
            <a:spAutoFit/>
          </a:bodyPr>
          <a:lstStyle/>
          <a:p>
            <a:pPr algn="ctr"/>
            <a:r>
              <a:rPr lang="en-US" dirty="0">
                <a:latin typeface="Arial Black" panose="020B0A04020102020204" pitchFamily="34" charset="0"/>
              </a:rPr>
              <a:t>L</a:t>
            </a:r>
            <a:r>
              <a:rPr lang="en-US" dirty="0" smtClean="0">
                <a:latin typeface="Arial Black" panose="020B0A04020102020204" pitchFamily="34" charset="0"/>
              </a:rPr>
              <a:t>ike 13 small tables with "Ever Increasing"  indexes.</a:t>
            </a:r>
          </a:p>
        </p:txBody>
      </p:sp>
      <p:sp>
        <p:nvSpPr>
          <p:cNvPr id="14" name="TextBox 13"/>
          <p:cNvSpPr txBox="1"/>
          <p:nvPr/>
        </p:nvSpPr>
        <p:spPr>
          <a:xfrm>
            <a:off x="528636" y="4335099"/>
            <a:ext cx="7136102"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Set FILL FACTOR to 98 to differentiate from Static table or Append Only table.</a:t>
            </a:r>
          </a:p>
        </p:txBody>
      </p:sp>
      <p:sp>
        <p:nvSpPr>
          <p:cNvPr id="31" name="Flowchart: Connector 30"/>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pic>
        <p:nvPicPr>
          <p:cNvPr id="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6" y="5790348"/>
            <a:ext cx="8315325" cy="458236"/>
          </a:xfrm>
          <a:prstGeom prst="rect">
            <a:avLst/>
          </a:prstGeom>
          <a:noFill/>
          <a:ln w="38100">
            <a:solidFill>
              <a:srgbClr val="0033CC"/>
            </a:solidFill>
            <a:miter lim="800000"/>
            <a:headEnd/>
            <a:tailEnd/>
          </a:ln>
          <a:extLst>
            <a:ext uri="{909E8E84-426E-40DD-AFC4-6F175D3DCCD1}">
              <a14:hiddenFill xmlns:a14="http://schemas.microsoft.com/office/drawing/2010/main">
                <a:solidFill>
                  <a:schemeClr val="accent1"/>
                </a:solidFill>
              </a14:hiddenFill>
            </a:ext>
          </a:extLst>
        </p:spPr>
      </p:pic>
      <p:cxnSp>
        <p:nvCxnSpPr>
          <p:cNvPr id="36" name="Straight Arrow Connector 35"/>
          <p:cNvCxnSpPr/>
          <p:nvPr/>
        </p:nvCxnSpPr>
        <p:spPr>
          <a:xfrm flipV="1">
            <a:off x="1072981"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1620441"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2176295"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2715816"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3270083"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3807791"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4369314"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4923125"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5463552"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6017021"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6577013"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7107349"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7671137" y="2102305"/>
            <a:ext cx="0" cy="645525"/>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61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out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"Unknown" Indexes</a:t>
            </a:r>
            <a:endParaRPr lang="en-US" dirty="0"/>
          </a:p>
        </p:txBody>
      </p:sp>
    </p:spTree>
    <p:extLst>
      <p:ext uri="{BB962C8B-B14F-4D97-AF65-F5344CB8AC3E}">
        <p14:creationId xmlns:p14="http://schemas.microsoft.com/office/powerpoint/2010/main" val="166995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48</a:t>
            </a:fld>
            <a:r>
              <a:rPr lang="en-US" smtClean="0"/>
              <a:t>    </a:t>
            </a:r>
            <a:endParaRPr lang="en-US" dirty="0"/>
          </a:p>
        </p:txBody>
      </p:sp>
      <p:sp>
        <p:nvSpPr>
          <p:cNvPr id="5" name="Title 4"/>
          <p:cNvSpPr>
            <a:spLocks noGrp="1"/>
          </p:cNvSpPr>
          <p:nvPr>
            <p:ph type="title"/>
          </p:nvPr>
        </p:nvSpPr>
        <p:spPr/>
        <p:txBody>
          <a:bodyPr/>
          <a:lstStyle/>
          <a:p>
            <a:r>
              <a:rPr lang="en-US" dirty="0" smtClean="0"/>
              <a:t>"Unknown" Indexes</a:t>
            </a:r>
            <a:endParaRPr lang="en-US" dirty="0"/>
          </a:p>
        </p:txBody>
      </p:sp>
      <p:sp>
        <p:nvSpPr>
          <p:cNvPr id="6" name="Content Placeholder 5"/>
          <p:cNvSpPr>
            <a:spLocks noGrp="1"/>
          </p:cNvSpPr>
          <p:nvPr>
            <p:ph sz="quarter" idx="10"/>
          </p:nvPr>
        </p:nvSpPr>
        <p:spPr/>
        <p:txBody>
          <a:bodyPr/>
          <a:lstStyle/>
          <a:p>
            <a:r>
              <a:rPr lang="en-US" dirty="0" smtClean="0"/>
              <a:t>Indexes with a "0" FILL FACTOR.</a:t>
            </a:r>
          </a:p>
          <a:p>
            <a:pPr lvl="1"/>
            <a:r>
              <a:rPr lang="en-US" dirty="0" smtClean="0"/>
              <a:t>Same as "100%" FILL FACTOR.</a:t>
            </a:r>
          </a:p>
          <a:p>
            <a:r>
              <a:rPr lang="en-US" dirty="0" smtClean="0"/>
              <a:t>STOP DOING INDEX MAINTENANCE ON THESE BECAUSE YOU DON'T KNOW WHAT TYPE OF INDEX IT IS NOR WHAT WILL HAPPEN IF YOU REBUILD.</a:t>
            </a:r>
          </a:p>
          <a:p>
            <a:r>
              <a:rPr lang="en-US" dirty="0" smtClean="0"/>
              <a:t>What if their Page Density is really low?</a:t>
            </a:r>
            <a:endParaRPr lang="en-US" dirty="0"/>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59992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49</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What to do with Low Page Density "Unknown Indexes" </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smtClean="0"/>
              <a:t>Check indexes that have a "0" Fill Factor for Page Density.</a:t>
            </a:r>
          </a:p>
          <a:p>
            <a:pPr lvl="1"/>
            <a:r>
              <a:rPr lang="en-US" dirty="0" smtClean="0"/>
              <a:t>If Page Density </a:t>
            </a:r>
            <a:r>
              <a:rPr lang="en-US" dirty="0" smtClean="0"/>
              <a:t>&lt;= </a:t>
            </a:r>
            <a:r>
              <a:rPr lang="en-US" dirty="0" smtClean="0"/>
              <a:t>82%, REBUILD at 82%.</a:t>
            </a:r>
          </a:p>
          <a:p>
            <a:pPr lvl="1"/>
            <a:r>
              <a:rPr lang="en-US" dirty="0" smtClean="0"/>
              <a:t>If Page Density </a:t>
            </a:r>
            <a:r>
              <a:rPr lang="en-US" dirty="0" smtClean="0"/>
              <a:t>  &gt; </a:t>
            </a:r>
            <a:r>
              <a:rPr lang="en-US" dirty="0" smtClean="0"/>
              <a:t>82% </a:t>
            </a:r>
            <a:r>
              <a:rPr lang="en-US" dirty="0" smtClean="0"/>
              <a:t>and &lt;= 92%,</a:t>
            </a:r>
            <a:br>
              <a:rPr lang="en-US" dirty="0" smtClean="0"/>
            </a:br>
            <a:r>
              <a:rPr lang="en-US" dirty="0" smtClean="0"/>
              <a:t>REBUILD </a:t>
            </a:r>
            <a:r>
              <a:rPr lang="en-US" dirty="0" smtClean="0"/>
              <a:t>at 92%.</a:t>
            </a:r>
          </a:p>
          <a:p>
            <a:pPr lvl="1"/>
            <a:r>
              <a:rPr lang="en-US" dirty="0" smtClean="0"/>
              <a:t>Otherwise, leave them alone and stop doing index maintenance on them.</a:t>
            </a:r>
          </a:p>
          <a:p>
            <a:r>
              <a:rPr lang="en-US" dirty="0" smtClean="0"/>
              <a:t>The "2" in the Fill Factor indicates that you still have "to do" more analysis on the index but rebuilt the index just to save some space.  You should get to these "someday".</a:t>
            </a:r>
          </a:p>
          <a:p>
            <a:pPr lvl="1"/>
            <a:r>
              <a:rPr lang="en-US" dirty="0" smtClean="0"/>
              <a:t>Index could still be wasting a lot of memory.</a:t>
            </a:r>
          </a:p>
          <a:p>
            <a:pPr lvl="1"/>
            <a:r>
              <a:rPr lang="en-US" dirty="0" smtClean="0"/>
              <a:t>Index could still be suffering from a lot of page splits.</a:t>
            </a:r>
          </a:p>
        </p:txBody>
      </p:sp>
    </p:spTree>
    <p:extLst>
      <p:ext uri="{BB962C8B-B14F-4D97-AF65-F5344CB8AC3E}">
        <p14:creationId xmlns:p14="http://schemas.microsoft.com/office/powerpoint/2010/main" val="427475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Effect transition="in" filter="fade">
                                      <p:cBhvr>
                                        <p:cTn id="3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56503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The Answer to the Question of…</a:t>
            </a:r>
          </a:p>
          <a:p>
            <a:r>
              <a:rPr lang="en-US" dirty="0" smtClean="0"/>
              <a:t>"Why do my indexes fragment so FAST???</a:t>
            </a:r>
            <a:endParaRPr lang="en-US" dirty="0"/>
          </a:p>
        </p:txBody>
      </p:sp>
      <p:sp>
        <p:nvSpPr>
          <p:cNvPr id="3" name="Title 2"/>
          <p:cNvSpPr>
            <a:spLocks noGrp="1"/>
          </p:cNvSpPr>
          <p:nvPr>
            <p:ph type="ctrTitle"/>
          </p:nvPr>
        </p:nvSpPr>
        <p:spPr/>
        <p:txBody>
          <a:bodyPr/>
          <a:lstStyle/>
          <a:p>
            <a:r>
              <a:rPr lang="en-US" dirty="0" smtClean="0"/>
              <a:t>"</a:t>
            </a:r>
            <a:r>
              <a:rPr lang="en-US" dirty="0" err="1" smtClean="0"/>
              <a:t>Exp</a:t>
            </a:r>
            <a:r>
              <a:rPr lang="en-US" dirty="0" err="1" smtClean="0">
                <a:solidFill>
                  <a:srgbClr val="FF0000"/>
                </a:solidFill>
              </a:rPr>
              <a:t>A</a:t>
            </a:r>
            <a:r>
              <a:rPr lang="en-US" dirty="0" err="1" smtClean="0"/>
              <a:t>nsive</a:t>
            </a:r>
            <a:r>
              <a:rPr lang="en-US" dirty="0" smtClean="0"/>
              <a:t>" Updates</a:t>
            </a:r>
            <a:endParaRPr lang="en-US" dirty="0"/>
          </a:p>
        </p:txBody>
      </p:sp>
    </p:spTree>
    <p:extLst>
      <p:ext uri="{BB962C8B-B14F-4D97-AF65-F5344CB8AC3E}">
        <p14:creationId xmlns:p14="http://schemas.microsoft.com/office/powerpoint/2010/main" val="37519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51</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Effect of </a:t>
            </a:r>
            <a:r>
              <a:rPr lang="en-US" dirty="0" err="1" smtClean="0"/>
              <a:t>Exp</a:t>
            </a:r>
            <a:r>
              <a:rPr lang="en-US" dirty="0" err="1" smtClean="0">
                <a:solidFill>
                  <a:srgbClr val="FF0000"/>
                </a:solidFill>
              </a:rPr>
              <a:t>A</a:t>
            </a:r>
            <a:r>
              <a:rPr lang="en-US" dirty="0" err="1" smtClean="0"/>
              <a:t>nsive</a:t>
            </a:r>
            <a:r>
              <a:rPr lang="en-US" dirty="0" smtClean="0"/>
              <a:t> Updates on</a:t>
            </a:r>
            <a:br>
              <a:rPr lang="en-US" dirty="0" smtClean="0"/>
            </a:br>
            <a:r>
              <a:rPr lang="en-US" dirty="0" smtClean="0"/>
              <a:t>"Append Only" Indexes</a:t>
            </a:r>
            <a:endParaRPr lang="en-US" dirty="0"/>
          </a:p>
        </p:txBody>
      </p:sp>
      <p:sp>
        <p:nvSpPr>
          <p:cNvPr id="6" name="Content Placeholder 5"/>
          <p:cNvSpPr>
            <a:spLocks noGrp="1"/>
          </p:cNvSpPr>
          <p:nvPr>
            <p:ph sz="quarter" idx="10"/>
          </p:nvPr>
        </p:nvSpPr>
        <p:spPr/>
        <p:txBody>
          <a:bodyPr/>
          <a:lstStyle/>
          <a:p>
            <a:endParaRPr lang="en-US" dirty="0"/>
          </a:p>
        </p:txBody>
      </p:sp>
      <p:pic>
        <p:nvPicPr>
          <p:cNvPr id="102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495534" y="1838112"/>
            <a:ext cx="5527895" cy="67491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8" name="Straight Arrow Connector 17"/>
          <p:cNvCxnSpPr>
            <a:stCxn id="20" idx="0"/>
            <a:endCxn id="17" idx="2"/>
          </p:cNvCxnSpPr>
          <p:nvPr/>
        </p:nvCxnSpPr>
        <p:spPr>
          <a:xfrm flipV="1">
            <a:off x="3176192" y="2513026"/>
            <a:ext cx="83290" cy="83682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06329" y="3349855"/>
            <a:ext cx="4939726"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Inactive area would make this too expensive (wasted memory) to REBUILD at a 70 or 80% FILL FACTOR. (149 Million Rows in table)</a:t>
            </a:r>
          </a:p>
        </p:txBody>
      </p:sp>
      <p:sp>
        <p:nvSpPr>
          <p:cNvPr id="24" name="Rectangle 23"/>
          <p:cNvSpPr/>
          <p:nvPr/>
        </p:nvSpPr>
        <p:spPr>
          <a:xfrm>
            <a:off x="6023429" y="1845155"/>
            <a:ext cx="1959428" cy="368977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6" name="TextBox 25"/>
          <p:cNvSpPr txBox="1"/>
          <p:nvPr/>
        </p:nvSpPr>
        <p:spPr>
          <a:xfrm>
            <a:off x="706329" y="4550912"/>
            <a:ext cx="4939726"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Inserted and then updated.</a:t>
            </a:r>
          </a:p>
          <a:p>
            <a:pPr algn="ctr"/>
            <a:r>
              <a:rPr lang="en-US" dirty="0" err="1" smtClean="0">
                <a:latin typeface="Arial Black" panose="020B0A04020102020204" pitchFamily="34" charset="0"/>
              </a:rPr>
              <a:t>ExpAnsive</a:t>
            </a:r>
            <a:r>
              <a:rPr lang="en-US" dirty="0" smtClean="0">
                <a:latin typeface="Arial Black" panose="020B0A04020102020204" pitchFamily="34" charset="0"/>
              </a:rPr>
              <a:t> columns like "</a:t>
            </a:r>
            <a:r>
              <a:rPr lang="en-US" dirty="0" err="1" smtClean="0">
                <a:latin typeface="Arial Black" panose="020B0A04020102020204" pitchFamily="34" charset="0"/>
              </a:rPr>
              <a:t>Modified_By</a:t>
            </a:r>
            <a:r>
              <a:rPr lang="en-US" dirty="0" smtClean="0">
                <a:latin typeface="Arial Black" panose="020B0A04020102020204" pitchFamily="34" charset="0"/>
              </a:rPr>
              <a:t>" make existing rows no longer fit on their current page.</a:t>
            </a:r>
          </a:p>
        </p:txBody>
      </p:sp>
      <p:cxnSp>
        <p:nvCxnSpPr>
          <p:cNvPr id="27" name="Straight Arrow Connector 26"/>
          <p:cNvCxnSpPr>
            <a:stCxn id="26" idx="3"/>
          </p:cNvCxnSpPr>
          <p:nvPr/>
        </p:nvCxnSpPr>
        <p:spPr>
          <a:xfrm flipV="1">
            <a:off x="5646055" y="4728811"/>
            <a:ext cx="377374" cy="42226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7982857" y="1854681"/>
            <a:ext cx="377372" cy="368977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234" y="2513027"/>
            <a:ext cx="8357616" cy="466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510337" y="2513027"/>
            <a:ext cx="1147763" cy="46611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6" name="Rectangle 15"/>
          <p:cNvSpPr/>
          <p:nvPr/>
        </p:nvSpPr>
        <p:spPr>
          <a:xfrm>
            <a:off x="508235" y="2513026"/>
            <a:ext cx="1015766" cy="46611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1" name="Rectangle 30"/>
          <p:cNvSpPr/>
          <p:nvPr/>
        </p:nvSpPr>
        <p:spPr>
          <a:xfrm>
            <a:off x="1524001" y="2524000"/>
            <a:ext cx="986969" cy="46611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2" name="Rectangle 31"/>
          <p:cNvSpPr/>
          <p:nvPr/>
        </p:nvSpPr>
        <p:spPr>
          <a:xfrm>
            <a:off x="2510970" y="2524000"/>
            <a:ext cx="726742" cy="46611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33" name="Rectangle 32"/>
          <p:cNvSpPr/>
          <p:nvPr/>
        </p:nvSpPr>
        <p:spPr>
          <a:xfrm>
            <a:off x="3237712" y="2524000"/>
            <a:ext cx="1015766" cy="46611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1" name="Flowchart: Connector 20"/>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44007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arn(outVertic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par>
                                <p:cTn id="18" presetID="16" presetClass="entr" presetSubtype="37"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arn(outVertical)">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down)">
                                      <p:cBhvr>
                                        <p:cTn id="25" dur="500"/>
                                        <p:tgtEl>
                                          <p:spTgt spid="27"/>
                                        </p:tgtEl>
                                      </p:cBhvr>
                                    </p:animEffect>
                                  </p:childTnLst>
                                </p:cTn>
                              </p:par>
                              <p:par>
                                <p:cTn id="26" presetID="16" presetClass="entr" presetSubtype="37"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arn(outVertical)">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arn(outVertic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arn(outVertical)">
                                      <p:cBhvr>
                                        <p:cTn id="38" dur="500"/>
                                        <p:tgtEl>
                                          <p:spTgt spid="20"/>
                                        </p:tgtEl>
                                      </p:cBhvr>
                                    </p:animEffect>
                                  </p:childTnLst>
                                </p:cTn>
                              </p:par>
                              <p:par>
                                <p:cTn id="39" presetID="22" presetClass="entr" presetSubtype="4"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down)">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8"/>
                                        </p:tgtEl>
                                      </p:cBhvr>
                                    </p:animEffect>
                                    <p:set>
                                      <p:cBhvr>
                                        <p:cTn id="46" dur="1" fill="hold">
                                          <p:stCondLst>
                                            <p:cond delay="499"/>
                                          </p:stCondLst>
                                        </p:cTn>
                                        <p:tgtEl>
                                          <p:spTgt spid="18"/>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1032"/>
                                        </p:tgtEl>
                                        <p:attrNameLst>
                                          <p:attrName>style.visibility</p:attrName>
                                        </p:attrNameLst>
                                      </p:cBhvr>
                                      <p:to>
                                        <p:strVal val="visible"/>
                                      </p:to>
                                    </p:set>
                                    <p:animEffect transition="in" filter="fade">
                                      <p:cBhvr>
                                        <p:cTn id="49" dur="500"/>
                                        <p:tgtEl>
                                          <p:spTgt spid="1032"/>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37"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barn(outVertical)">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2"/>
                                        </p:tgtEl>
                                      </p:cBhvr>
                                    </p:animEffect>
                                    <p:set>
                                      <p:cBhvr>
                                        <p:cTn id="59" dur="1" fill="hold">
                                          <p:stCondLst>
                                            <p:cond delay="499"/>
                                          </p:stCondLst>
                                        </p:cTn>
                                        <p:tgtEl>
                                          <p:spTgt spid="32"/>
                                        </p:tgtEl>
                                        <p:attrNameLst>
                                          <p:attrName>style.visibility</p:attrName>
                                        </p:attrNameLst>
                                      </p:cBhvr>
                                      <p:to>
                                        <p:strVal val="hidden"/>
                                      </p:to>
                                    </p:set>
                                  </p:childTnLst>
                                </p:cTn>
                              </p:par>
                              <p:par>
                                <p:cTn id="60" presetID="16" presetClass="entr" presetSubtype="37"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barn(outVertical)">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3"/>
                                        </p:tgtEl>
                                      </p:cBhvr>
                                    </p:animEffect>
                                    <p:set>
                                      <p:cBhvr>
                                        <p:cTn id="67" dur="1" fill="hold">
                                          <p:stCondLst>
                                            <p:cond delay="499"/>
                                          </p:stCondLst>
                                        </p:cTn>
                                        <p:tgtEl>
                                          <p:spTgt spid="33"/>
                                        </p:tgtEl>
                                        <p:attrNameLst>
                                          <p:attrName>style.visibility</p:attrName>
                                        </p:attrNameLst>
                                      </p:cBhvr>
                                      <p:to>
                                        <p:strVal val="hidden"/>
                                      </p:to>
                                    </p:set>
                                  </p:childTnLst>
                                </p:cTn>
                              </p:par>
                              <p:par>
                                <p:cTn id="68" presetID="16" presetClass="entr" presetSubtype="37"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barn(outVertical)">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16"/>
                                        </p:tgtEl>
                                      </p:cBhvr>
                                    </p:animEffect>
                                    <p:set>
                                      <p:cBhvr>
                                        <p:cTn id="75" dur="1" fill="hold">
                                          <p:stCondLst>
                                            <p:cond delay="499"/>
                                          </p:stCondLst>
                                        </p:cTn>
                                        <p:tgtEl>
                                          <p:spTgt spid="16"/>
                                        </p:tgtEl>
                                        <p:attrNameLst>
                                          <p:attrName>style.visibility</p:attrName>
                                        </p:attrNameLst>
                                      </p:cBhvr>
                                      <p:to>
                                        <p:strVal val="hidden"/>
                                      </p:to>
                                    </p:set>
                                  </p:childTnLst>
                                </p:cTn>
                              </p:par>
                              <p:par>
                                <p:cTn id="76" presetID="16" presetClass="entr" presetSubtype="37"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arn(outVertical)">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31"/>
                                        </p:tgtEl>
                                      </p:cBhvr>
                                    </p:animEffect>
                                    <p:set>
                                      <p:cBhvr>
                                        <p:cTn id="83" dur="1" fill="hold">
                                          <p:stCondLst>
                                            <p:cond delay="499"/>
                                          </p:stCondLst>
                                        </p:cTn>
                                        <p:tgtEl>
                                          <p:spTgt spid="31"/>
                                        </p:tgtEl>
                                        <p:attrNameLst>
                                          <p:attrName>style.visibility</p:attrName>
                                        </p:attrNameLst>
                                      </p:cBhvr>
                                      <p:to>
                                        <p:strVal val="hidden"/>
                                      </p:to>
                                    </p:set>
                                  </p:childTnLst>
                                </p:cTn>
                              </p:par>
                              <p:par>
                                <p:cTn id="84" presetID="16" presetClass="entr" presetSubtype="37" fill="hold" grpId="0" nodeType="with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barn(outVertical)">
                                      <p:cBhvr>
                                        <p:cTn id="8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4" grpId="0" animBg="1"/>
      <p:bldP spid="26" grpId="0" animBg="1"/>
      <p:bldP spid="30" grpId="0" animBg="1"/>
      <p:bldP spid="30" grpId="1" animBg="1"/>
      <p:bldP spid="8" grpId="0" animBg="1"/>
      <p:bldP spid="16" grpId="0" animBg="1"/>
      <p:bldP spid="16" grpId="1" animBg="1"/>
      <p:bldP spid="31" grpId="0" animBg="1"/>
      <p:bldP spid="31" grpId="1" animBg="1"/>
      <p:bldP spid="32" grpId="0" animBg="1"/>
      <p:bldP spid="32" grpId="1" animBg="1"/>
      <p:bldP spid="33" grpId="0" animBg="1"/>
      <p:bldP spid="3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52</a:t>
            </a:fld>
            <a:r>
              <a:rPr lang="en-US" smtClean="0"/>
              <a:t>    </a:t>
            </a:r>
            <a:endParaRPr lang="en-US" dirty="0"/>
          </a:p>
        </p:txBody>
      </p:sp>
      <p:sp>
        <p:nvSpPr>
          <p:cNvPr id="5" name="Title 4"/>
          <p:cNvSpPr>
            <a:spLocks noGrp="1"/>
          </p:cNvSpPr>
          <p:nvPr>
            <p:ph type="title"/>
          </p:nvPr>
        </p:nvSpPr>
        <p:spPr/>
        <p:txBody>
          <a:bodyPr/>
          <a:lstStyle/>
          <a:p>
            <a:r>
              <a:rPr lang="en-US" dirty="0" smtClean="0"/>
              <a:t>After REORGANIZE</a:t>
            </a:r>
            <a:endParaRPr lang="en-US" dirty="0"/>
          </a:p>
        </p:txBody>
      </p:sp>
      <p:sp>
        <p:nvSpPr>
          <p:cNvPr id="6" name="Content Placeholder 5"/>
          <p:cNvSpPr>
            <a:spLocks noGrp="1"/>
          </p:cNvSpPr>
          <p:nvPr>
            <p:ph sz="quarter" idx="10"/>
          </p:nvPr>
        </p:nvSpPr>
        <p:spPr/>
        <p:txBody>
          <a:bodyPr/>
          <a:lstStyle/>
          <a:p>
            <a:endParaRPr lang="en-US"/>
          </a:p>
        </p:txBody>
      </p:sp>
      <p:pic>
        <p:nvPicPr>
          <p:cNvPr id="205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632524" y="3332396"/>
            <a:ext cx="4939726"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Holy </a:t>
            </a:r>
            <a:r>
              <a:rPr lang="en-US" dirty="0" err="1" smtClean="0">
                <a:latin typeface="Arial Black" panose="020B0A04020102020204" pitchFamily="34" charset="0"/>
              </a:rPr>
              <a:t>Quackin</a:t>
            </a:r>
            <a:r>
              <a:rPr lang="en-US" dirty="0" smtClean="0">
                <a:latin typeface="Arial Black" panose="020B0A04020102020204" pitchFamily="34" charset="0"/>
              </a:rPr>
              <a:t>' Ducks, Batman!</a:t>
            </a:r>
          </a:p>
          <a:p>
            <a:pPr algn="ctr"/>
            <a:r>
              <a:rPr lang="en-US" dirty="0" smtClean="0">
                <a:latin typeface="Arial Black" panose="020B0A04020102020204" pitchFamily="34" charset="0"/>
              </a:rPr>
              <a:t>Have we found a place where REORGANIZE is good???</a:t>
            </a:r>
          </a:p>
        </p:txBody>
      </p:sp>
      <p:sp>
        <p:nvSpPr>
          <p:cNvPr id="9" name="Flowchart: Connector 8"/>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0" name="Rectangle 9"/>
          <p:cNvSpPr/>
          <p:nvPr/>
        </p:nvSpPr>
        <p:spPr>
          <a:xfrm>
            <a:off x="7213601" y="1854681"/>
            <a:ext cx="1001486" cy="386394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93420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Cartoon-duck-sound-effec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53</a:t>
            </a:fld>
            <a:r>
              <a:rPr lang="en-US" smtClean="0"/>
              <a:t>    </a:t>
            </a:r>
            <a:endParaRPr lang="en-US" dirty="0"/>
          </a:p>
        </p:txBody>
      </p:sp>
      <p:sp>
        <p:nvSpPr>
          <p:cNvPr id="5" name="Title 4"/>
          <p:cNvSpPr>
            <a:spLocks noGrp="1"/>
          </p:cNvSpPr>
          <p:nvPr>
            <p:ph type="title"/>
          </p:nvPr>
        </p:nvSpPr>
        <p:spPr/>
        <p:txBody>
          <a:bodyPr>
            <a:normAutofit/>
          </a:bodyPr>
          <a:lstStyle/>
          <a:p>
            <a:r>
              <a:rPr lang="en-US" dirty="0"/>
              <a:t>Cost of </a:t>
            </a:r>
            <a:r>
              <a:rPr lang="en-US" dirty="0" smtClean="0"/>
              <a:t>REORGANIZE</a:t>
            </a:r>
            <a:endParaRPr lang="en-US" dirty="0"/>
          </a:p>
        </p:txBody>
      </p:sp>
      <p:sp>
        <p:nvSpPr>
          <p:cNvPr id="6" name="Content Placeholder 5"/>
          <p:cNvSpPr>
            <a:spLocks noGrp="1"/>
          </p:cNvSpPr>
          <p:nvPr>
            <p:ph sz="quarter" idx="10"/>
          </p:nvPr>
        </p:nvSpPr>
        <p:spPr/>
        <p:txBody>
          <a:bodyPr>
            <a:normAutofit fontScale="77500" lnSpcReduction="20000"/>
          </a:bodyPr>
          <a:lstStyle/>
          <a:p>
            <a:r>
              <a:rPr lang="en-US" dirty="0" smtClean="0">
                <a:solidFill>
                  <a:srgbClr val="FF0000"/>
                </a:solidFill>
              </a:rPr>
              <a:t>01:20:45 Duration </a:t>
            </a:r>
            <a:r>
              <a:rPr lang="en-US" dirty="0" smtClean="0"/>
              <a:t>(</a:t>
            </a:r>
            <a:r>
              <a:rPr lang="en-US" dirty="0" err="1" smtClean="0"/>
              <a:t>hh:mi:ss</a:t>
            </a:r>
            <a:r>
              <a:rPr lang="en-US" dirty="0" smtClean="0"/>
              <a:t>)</a:t>
            </a:r>
          </a:p>
          <a:p>
            <a:r>
              <a:rPr lang="en-US" dirty="0" smtClean="0"/>
              <a:t>Log file EXPLOSION!!!</a:t>
            </a:r>
          </a:p>
          <a:p>
            <a:pPr lvl="1"/>
            <a:r>
              <a:rPr lang="en-US" dirty="0" smtClean="0">
                <a:solidFill>
                  <a:srgbClr val="FF0000"/>
                </a:solidFill>
              </a:rPr>
              <a:t>Log file grew from ~20GB to 227GB!</a:t>
            </a:r>
          </a:p>
          <a:p>
            <a:pPr lvl="1"/>
            <a:r>
              <a:rPr lang="en-US" dirty="0" smtClean="0"/>
              <a:t>Backup duration jumped from &lt; 2 minutes to &gt; 25 minutes twice!</a:t>
            </a:r>
          </a:p>
          <a:p>
            <a:pPr lvl="1"/>
            <a:r>
              <a:rPr lang="en-US" dirty="0" smtClean="0"/>
              <a:t>Compressed backup size jumped from normal ~40MB to…</a:t>
            </a:r>
          </a:p>
          <a:p>
            <a:pPr lvl="2"/>
            <a:r>
              <a:rPr lang="en-US" dirty="0" smtClean="0"/>
              <a:t>8GB followed by …</a:t>
            </a:r>
          </a:p>
          <a:p>
            <a:pPr lvl="2"/>
            <a:r>
              <a:rPr lang="en-US" dirty="0" smtClean="0"/>
              <a:t>25 GB followed by …</a:t>
            </a:r>
          </a:p>
          <a:p>
            <a:pPr lvl="2"/>
            <a:r>
              <a:rPr lang="en-US" dirty="0" smtClean="0"/>
              <a:t>Another 25GB followed by …</a:t>
            </a:r>
          </a:p>
          <a:p>
            <a:pPr lvl="2"/>
            <a:r>
              <a:rPr lang="en-US" dirty="0" smtClean="0"/>
              <a:t>7GB</a:t>
            </a:r>
          </a:p>
          <a:p>
            <a:r>
              <a:rPr lang="en-US" dirty="0" smtClean="0"/>
              <a:t>Rebuild of stats: 00:01:18</a:t>
            </a:r>
          </a:p>
          <a:p>
            <a:r>
              <a:rPr lang="en-US" dirty="0" smtClean="0"/>
              <a:t>AND, I had to shrink the log file for restorability.</a:t>
            </a:r>
          </a:p>
          <a:p>
            <a:r>
              <a:rPr lang="en-US" dirty="0" smtClean="0"/>
              <a:t>NOT exactly "more lightweight and less resource intensive" than REBUILD.</a:t>
            </a:r>
            <a:endParaRPr lang="en-US" dirty="0"/>
          </a:p>
        </p:txBody>
      </p:sp>
      <p:sp>
        <p:nvSpPr>
          <p:cNvPr id="8" name="Flowchart: Connector 7"/>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72483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7" fill="hold"/>
                                        <p:tgtEl>
                                          <p:spTgt spid="7"/>
                                        </p:tgtEl>
                                      </p:cBhvr>
                                    </p:cmd>
                                  </p:childTnLst>
                                </p:cTn>
                              </p:par>
                              <p:par>
                                <p:cTn id="7" presetID="10"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animEffect transition="in" filter="fade">
                                      <p:cBhvr>
                                        <p:cTn id="9" dur="500"/>
                                        <p:tgtEl>
                                          <p:spTgt spid="6">
                                            <p:txEl>
                                              <p:pRg st="0" end="0"/>
                                            </p:txEl>
                                          </p:spTgt>
                                        </p:tgtEl>
                                      </p:cBhvr>
                                    </p:animEffect>
                                  </p:childTnLst>
                                </p:cTn>
                              </p:par>
                              <p:par>
                                <p:cTn id="10" presetID="10" presetClass="entr" presetSubtype="0" fill="hold" grpId="0" nodeType="withEffect">
                                  <p:stCondLst>
                                    <p:cond delay="50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grpId="0" nodeType="withEffect">
                                  <p:stCondLst>
                                    <p:cond delay="200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grpId="0" nodeType="withEffect">
                                  <p:stCondLst>
                                    <p:cond delay="200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par>
                                <p:cTn id="34" presetID="10" presetClass="entr" presetSubtype="0" fill="hold" grpId="0" nodeType="withEffect">
                                  <p:stCondLst>
                                    <p:cond delay="250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6">
                                            <p:txEl>
                                              <p:pRg st="10" end="10"/>
                                            </p:txEl>
                                          </p:spTgt>
                                        </p:tgtEl>
                                        <p:attrNameLst>
                                          <p:attrName>style.visibility</p:attrName>
                                        </p:attrNameLst>
                                      </p:cBhvr>
                                      <p:to>
                                        <p:strVal val="visible"/>
                                      </p:to>
                                    </p:set>
                                    <p:animEffect transition="in" filter="fade">
                                      <p:cBhvr>
                                        <p:cTn id="39" dur="500"/>
                                        <p:tgtEl>
                                          <p:spTgt spid="6">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7"/>
                </p:tgtEl>
              </p:cMediaNode>
            </p:audio>
          </p:childTnLst>
        </p:cTn>
      </p:par>
    </p:tnLst>
    <p:bldLst>
      <p:bldP spid="6" grpId="0" uiExpand="1"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Fanfare-soun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3124200"/>
            <a:ext cx="609600" cy="609600"/>
          </a:xfrm>
          <a:prstGeom prst="rect">
            <a:avLst/>
          </a:prstGeom>
        </p:spPr>
      </p:pic>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54</a:t>
            </a:fld>
            <a:r>
              <a:rPr lang="en-US" smtClean="0"/>
              <a:t>    </a:t>
            </a:r>
            <a:endParaRPr lang="en-US" dirty="0"/>
          </a:p>
        </p:txBody>
      </p:sp>
      <p:sp>
        <p:nvSpPr>
          <p:cNvPr id="5" name="Title 4"/>
          <p:cNvSpPr>
            <a:spLocks noGrp="1"/>
          </p:cNvSpPr>
          <p:nvPr>
            <p:ph type="title"/>
          </p:nvPr>
        </p:nvSpPr>
        <p:spPr/>
        <p:txBody>
          <a:bodyPr/>
          <a:lstStyle/>
          <a:p>
            <a:r>
              <a:rPr lang="en-US" dirty="0" smtClean="0"/>
              <a:t>Cost of REBUILD</a:t>
            </a:r>
            <a:endParaRPr lang="en-US" dirty="0"/>
          </a:p>
        </p:txBody>
      </p:sp>
      <p:sp>
        <p:nvSpPr>
          <p:cNvPr id="6" name="Content Placeholder 5"/>
          <p:cNvSpPr>
            <a:spLocks noGrp="1"/>
          </p:cNvSpPr>
          <p:nvPr>
            <p:ph sz="quarter" idx="10"/>
          </p:nvPr>
        </p:nvSpPr>
        <p:spPr/>
        <p:txBody>
          <a:bodyPr>
            <a:normAutofit fontScale="92500" lnSpcReduction="10000"/>
          </a:bodyPr>
          <a:lstStyle/>
          <a:p>
            <a:r>
              <a:rPr lang="en-US" dirty="0" smtClean="0"/>
              <a:t>In BULK-Logged Recovery Model</a:t>
            </a:r>
          </a:p>
          <a:p>
            <a:r>
              <a:rPr lang="en-US" dirty="0" smtClean="0">
                <a:ln w="3175">
                  <a:solidFill>
                    <a:srgbClr val="003300"/>
                  </a:solidFill>
                </a:ln>
                <a:solidFill>
                  <a:srgbClr val="00CC00"/>
                </a:solidFill>
              </a:rPr>
              <a:t>00:12:44 Duration </a:t>
            </a:r>
            <a:r>
              <a:rPr lang="en-US" dirty="0" smtClean="0"/>
              <a:t>(</a:t>
            </a:r>
            <a:r>
              <a:rPr lang="en-US" dirty="0" err="1" smtClean="0"/>
              <a:t>hh:mi:ss</a:t>
            </a:r>
            <a:r>
              <a:rPr lang="en-US" dirty="0" smtClean="0"/>
              <a:t>)</a:t>
            </a:r>
          </a:p>
          <a:p>
            <a:pPr lvl="1"/>
            <a:r>
              <a:rPr lang="en-US" dirty="0" smtClean="0"/>
              <a:t>Almost 7 times faster than REORGANIZE!</a:t>
            </a:r>
          </a:p>
          <a:p>
            <a:pPr lvl="1"/>
            <a:r>
              <a:rPr lang="en-US" dirty="0" smtClean="0"/>
              <a:t>Regular maintenance comes in at about 6 minutes or 14 times faster than REORG!</a:t>
            </a:r>
          </a:p>
          <a:p>
            <a:r>
              <a:rPr lang="en-US" dirty="0" smtClean="0"/>
              <a:t>Log File Usage</a:t>
            </a:r>
          </a:p>
          <a:p>
            <a:pPr lvl="1"/>
            <a:r>
              <a:rPr lang="en-US" dirty="0" smtClean="0"/>
              <a:t>Grew from ~20GB to 37GB (</a:t>
            </a:r>
            <a:r>
              <a:rPr lang="en-US" sz="3000" dirty="0">
                <a:ln w="3175">
                  <a:solidFill>
                    <a:srgbClr val="003300"/>
                  </a:solidFill>
                </a:ln>
                <a:solidFill>
                  <a:srgbClr val="00CC00"/>
                </a:solidFill>
              </a:rPr>
              <a:t>190GB less than REORG</a:t>
            </a:r>
            <a:r>
              <a:rPr lang="en-US" dirty="0" smtClean="0"/>
              <a:t>)!</a:t>
            </a:r>
          </a:p>
          <a:p>
            <a:pPr lvl="1"/>
            <a:r>
              <a:rPr lang="en-US" dirty="0" smtClean="0"/>
              <a:t>Backup duration 22 minutes one time.</a:t>
            </a:r>
          </a:p>
          <a:p>
            <a:pPr lvl="2"/>
            <a:r>
              <a:rPr lang="en-US" dirty="0" smtClean="0"/>
              <a:t>Less than half of REORG!</a:t>
            </a:r>
          </a:p>
          <a:p>
            <a:pPr lvl="1"/>
            <a:r>
              <a:rPr lang="en-US" dirty="0" smtClean="0"/>
              <a:t>One compressed backup of 23.5GB.</a:t>
            </a:r>
          </a:p>
          <a:p>
            <a:pPr lvl="2"/>
            <a:r>
              <a:rPr lang="en-US" dirty="0" smtClean="0"/>
              <a:t>Less than half of REORG!</a:t>
            </a:r>
          </a:p>
          <a:p>
            <a:endParaRPr lang="en-US" dirty="0"/>
          </a:p>
        </p:txBody>
      </p:sp>
      <p:sp>
        <p:nvSpPr>
          <p:cNvPr id="9" name="Flowchart: Connector 8"/>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4938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70" fill="hold"/>
                                        <p:tgtEl>
                                          <p:spTgt spid="8"/>
                                        </p:tgtEl>
                                      </p:cBhvr>
                                    </p:cmd>
                                  </p:childTnLst>
                                </p:cTn>
                              </p:par>
                              <p:par>
                                <p:cTn id="7" presetID="22" presetClass="entr" presetSubtype="1"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animEffect transition="in" filter="wipe(up)">
                                      <p:cBhvr>
                                        <p:cTn id="9" dur="3000"/>
                                        <p:tgtEl>
                                          <p:spTgt spid="6">
                                            <p:txEl>
                                              <p:pRg st="0" end="0"/>
                                            </p:txEl>
                                          </p:spTgt>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3000"/>
                                        <p:tgtEl>
                                          <p:spTgt spid="6">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up)">
                                      <p:cBhvr>
                                        <p:cTn id="15" dur="3000"/>
                                        <p:tgtEl>
                                          <p:spTgt spid="6">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wipe(up)">
                                      <p:cBhvr>
                                        <p:cTn id="18" dur="3000"/>
                                        <p:tgtEl>
                                          <p:spTgt spid="6">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wipe(up)">
                                      <p:cBhvr>
                                        <p:cTn id="21" dur="3000"/>
                                        <p:tgtEl>
                                          <p:spTgt spid="6">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wipe(up)">
                                      <p:cBhvr>
                                        <p:cTn id="24" dur="3000"/>
                                        <p:tgtEl>
                                          <p:spTgt spid="6">
                                            <p:txEl>
                                              <p:pRg st="5" end="5"/>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up)">
                                      <p:cBhvr>
                                        <p:cTn id="27" dur="3000"/>
                                        <p:tgtEl>
                                          <p:spTgt spid="6">
                                            <p:txEl>
                                              <p:pRg st="6" end="6"/>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wipe(up)">
                                      <p:cBhvr>
                                        <p:cTn id="30" dur="3000"/>
                                        <p:tgtEl>
                                          <p:spTgt spid="6">
                                            <p:txEl>
                                              <p:pRg st="7" end="7"/>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wipe(up)">
                                      <p:cBhvr>
                                        <p:cTn id="33" dur="3000"/>
                                        <p:tgtEl>
                                          <p:spTgt spid="6">
                                            <p:txEl>
                                              <p:pRg st="8" end="8"/>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wipe(up)">
                                      <p:cBhvr>
                                        <p:cTn id="36" dur="3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8"/>
                </p:tgtEl>
              </p:cMediaNode>
            </p:audio>
          </p:childTnLst>
        </p:cTn>
      </p:par>
    </p:tnLst>
    <p:bldLst>
      <p:bldP spid="6"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55</a:t>
            </a:fld>
            <a:r>
              <a:rPr lang="en-US" smtClean="0"/>
              <a:t>    </a:t>
            </a:r>
            <a:endParaRPr lang="en-US" dirty="0"/>
          </a:p>
        </p:txBody>
      </p:sp>
      <p:sp>
        <p:nvSpPr>
          <p:cNvPr id="5" name="Title 4"/>
          <p:cNvSpPr>
            <a:spLocks noGrp="1"/>
          </p:cNvSpPr>
          <p:nvPr>
            <p:ph type="title"/>
          </p:nvPr>
        </p:nvSpPr>
        <p:spPr/>
        <p:txBody>
          <a:bodyPr>
            <a:normAutofit/>
          </a:bodyPr>
          <a:lstStyle/>
          <a:p>
            <a:r>
              <a:rPr lang="en-US" dirty="0"/>
              <a:t>Effect of </a:t>
            </a:r>
            <a:r>
              <a:rPr lang="en-US" dirty="0" err="1"/>
              <a:t>Exp</a:t>
            </a:r>
            <a:r>
              <a:rPr lang="en-US" dirty="0" err="1">
                <a:solidFill>
                  <a:srgbClr val="FF0000"/>
                </a:solidFill>
              </a:rPr>
              <a:t>A</a:t>
            </a:r>
            <a:r>
              <a:rPr lang="en-US" dirty="0" err="1"/>
              <a:t>nsive</a:t>
            </a:r>
            <a:r>
              <a:rPr lang="en-US" dirty="0"/>
              <a:t> Updates on</a:t>
            </a:r>
            <a:br>
              <a:rPr lang="en-US" dirty="0"/>
            </a:br>
            <a:r>
              <a:rPr lang="en-US" dirty="0" smtClean="0"/>
              <a:t>"Append Only" Indexes </a:t>
            </a:r>
            <a:endParaRPr lang="en-US" dirty="0"/>
          </a:p>
        </p:txBody>
      </p:sp>
      <p:sp>
        <p:nvSpPr>
          <p:cNvPr id="6" name="Content Placeholder 5"/>
          <p:cNvSpPr>
            <a:spLocks noGrp="1"/>
          </p:cNvSpPr>
          <p:nvPr>
            <p:ph sz="quarter" idx="10"/>
          </p:nvPr>
        </p:nvSpPr>
        <p:spPr/>
        <p:txBody>
          <a:bodyPr/>
          <a:lstStyle/>
          <a:p>
            <a:endParaRPr lang="en-US"/>
          </a:p>
        </p:txBody>
      </p:sp>
      <p:pic>
        <p:nvPicPr>
          <p:cNvPr id="30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06329" y="2853425"/>
            <a:ext cx="2315362" cy="1477328"/>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Even more devastating on narrower non-clustered indexes.</a:t>
            </a:r>
          </a:p>
        </p:txBody>
      </p:sp>
      <p:sp>
        <p:nvSpPr>
          <p:cNvPr id="7" name="Rectangle 6"/>
          <p:cNvSpPr/>
          <p:nvPr/>
        </p:nvSpPr>
        <p:spPr>
          <a:xfrm>
            <a:off x="4339771" y="1828800"/>
            <a:ext cx="2423886" cy="388982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0" name="TextBox 9"/>
          <p:cNvSpPr txBox="1"/>
          <p:nvPr/>
        </p:nvSpPr>
        <p:spPr>
          <a:xfrm>
            <a:off x="1217048" y="4423333"/>
            <a:ext cx="2315362"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What do you think the page density is in the Silos???</a:t>
            </a:r>
          </a:p>
        </p:txBody>
      </p:sp>
      <p:sp>
        <p:nvSpPr>
          <p:cNvPr id="11" name="Rectangle 10"/>
          <p:cNvSpPr/>
          <p:nvPr/>
        </p:nvSpPr>
        <p:spPr>
          <a:xfrm>
            <a:off x="6763657" y="1832427"/>
            <a:ext cx="899886" cy="388982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2" name="Rectangle 11"/>
          <p:cNvSpPr/>
          <p:nvPr/>
        </p:nvSpPr>
        <p:spPr>
          <a:xfrm>
            <a:off x="7656286" y="1832427"/>
            <a:ext cx="254000" cy="388982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3" name="Flowchart: Connector 12"/>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60606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out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56</a:t>
            </a:fld>
            <a:r>
              <a:rPr lang="en-US" smtClean="0"/>
              <a:t>    </a:t>
            </a:r>
            <a:endParaRPr lang="en-US" dirty="0"/>
          </a:p>
        </p:txBody>
      </p:sp>
      <p:sp>
        <p:nvSpPr>
          <p:cNvPr id="5" name="Title 4"/>
          <p:cNvSpPr>
            <a:spLocks noGrp="1"/>
          </p:cNvSpPr>
          <p:nvPr>
            <p:ph type="title"/>
          </p:nvPr>
        </p:nvSpPr>
        <p:spPr/>
        <p:txBody>
          <a:bodyPr>
            <a:normAutofit/>
          </a:bodyPr>
          <a:lstStyle/>
          <a:p>
            <a:r>
              <a:rPr lang="en-US" dirty="0" err="1" smtClean="0"/>
              <a:t>Siloed</a:t>
            </a:r>
            <a:r>
              <a:rPr lang="en-US" dirty="0" smtClean="0"/>
              <a:t>/</a:t>
            </a:r>
            <a:r>
              <a:rPr lang="en-US" dirty="0" err="1" smtClean="0"/>
              <a:t>ExpAnsive</a:t>
            </a:r>
            <a:r>
              <a:rPr lang="en-US" dirty="0" smtClean="0"/>
              <a:t> Updates</a:t>
            </a:r>
            <a:endParaRPr lang="en-US" dirty="0"/>
          </a:p>
        </p:txBody>
      </p:sp>
      <p:sp>
        <p:nvSpPr>
          <p:cNvPr id="6" name="Content Placeholder 5"/>
          <p:cNvSpPr>
            <a:spLocks noGrp="1"/>
          </p:cNvSpPr>
          <p:nvPr>
            <p:ph sz="quarter" idx="10"/>
          </p:nvPr>
        </p:nvSpPr>
        <p:spPr/>
        <p:txBody>
          <a:bodyPr/>
          <a:lstStyle/>
          <a:p>
            <a:endParaRPr lang="en-US"/>
          </a:p>
        </p:txBody>
      </p:sp>
      <p:pic>
        <p:nvPicPr>
          <p:cNvPr id="5123"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64" y="3587110"/>
            <a:ext cx="8357616" cy="466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06329" y="4550912"/>
            <a:ext cx="2733557"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Just barely qualified for defrag according to "Best Practices".</a:t>
            </a:r>
          </a:p>
        </p:txBody>
      </p:sp>
      <p:cxnSp>
        <p:nvCxnSpPr>
          <p:cNvPr id="11" name="Straight Arrow Connector 10"/>
          <p:cNvCxnSpPr>
            <a:endCxn id="13" idx="2"/>
          </p:cNvCxnSpPr>
          <p:nvPr/>
        </p:nvCxnSpPr>
        <p:spPr>
          <a:xfrm flipV="1">
            <a:off x="1024680" y="4053229"/>
            <a:ext cx="1" cy="497683"/>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512064" y="3587110"/>
            <a:ext cx="1025233" cy="46611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7" name="Rectangle 16"/>
          <p:cNvSpPr/>
          <p:nvPr/>
        </p:nvSpPr>
        <p:spPr>
          <a:xfrm>
            <a:off x="1537298" y="3587110"/>
            <a:ext cx="996352" cy="46611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8" name="Rectangle 17"/>
          <p:cNvSpPr/>
          <p:nvPr/>
        </p:nvSpPr>
        <p:spPr>
          <a:xfrm>
            <a:off x="3266085" y="3587110"/>
            <a:ext cx="996352" cy="46611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19" name="Rectangle 18"/>
          <p:cNvSpPr/>
          <p:nvPr/>
        </p:nvSpPr>
        <p:spPr>
          <a:xfrm>
            <a:off x="5390159" y="3587110"/>
            <a:ext cx="1129703" cy="46611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1" name="TextBox 20"/>
          <p:cNvSpPr txBox="1"/>
          <p:nvPr/>
        </p:nvSpPr>
        <p:spPr>
          <a:xfrm>
            <a:off x="713606" y="4550912"/>
            <a:ext cx="2733557"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But look at the Page Density!  We waited way too long!</a:t>
            </a:r>
          </a:p>
        </p:txBody>
      </p:sp>
      <p:cxnSp>
        <p:nvCxnSpPr>
          <p:cNvPr id="22" name="Straight Arrow Connector 21"/>
          <p:cNvCxnSpPr>
            <a:stCxn id="21" idx="0"/>
          </p:cNvCxnSpPr>
          <p:nvPr/>
        </p:nvCxnSpPr>
        <p:spPr>
          <a:xfrm flipV="1">
            <a:off x="2080385" y="4053230"/>
            <a:ext cx="0" cy="497682"/>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588231" y="4443966"/>
            <a:ext cx="2733557" cy="1292662"/>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We can save nearly 30% on memory if we rebuild more often, </a:t>
            </a:r>
            <a:r>
              <a:rPr lang="en-US" sz="2400" dirty="0" smtClean="0">
                <a:solidFill>
                  <a:srgbClr val="FF0000"/>
                </a:solidFill>
                <a:latin typeface="Arial Black" panose="020B0A04020102020204" pitchFamily="34" charset="0"/>
              </a:rPr>
              <a:t>BUT…</a:t>
            </a:r>
          </a:p>
        </p:txBody>
      </p:sp>
      <p:cxnSp>
        <p:nvCxnSpPr>
          <p:cNvPr id="28" name="Straight Arrow Connector 27"/>
          <p:cNvCxnSpPr>
            <a:stCxn id="27" idx="0"/>
            <a:endCxn id="19" idx="2"/>
          </p:cNvCxnSpPr>
          <p:nvPr/>
        </p:nvCxnSpPr>
        <p:spPr>
          <a:xfrm flipV="1">
            <a:off x="5955010" y="4053229"/>
            <a:ext cx="1" cy="39073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0" name="Flowchart: Connector 19"/>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3" name="TextBox 22"/>
          <p:cNvSpPr txBox="1"/>
          <p:nvPr/>
        </p:nvSpPr>
        <p:spPr>
          <a:xfrm>
            <a:off x="1057907" y="1916569"/>
            <a:ext cx="7265929" cy="646331"/>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Super low Page Density in the most </a:t>
            </a:r>
            <a:r>
              <a:rPr lang="en-US" dirty="0">
                <a:latin typeface="Arial Black" panose="020B0A04020102020204" pitchFamily="34" charset="0"/>
              </a:rPr>
              <a:t>u</a:t>
            </a:r>
            <a:r>
              <a:rPr lang="en-US" dirty="0" smtClean="0">
                <a:latin typeface="Arial Black" panose="020B0A04020102020204" pitchFamily="34" charset="0"/>
              </a:rPr>
              <a:t>sed silos</a:t>
            </a:r>
          </a:p>
          <a:p>
            <a:pPr algn="ctr"/>
            <a:r>
              <a:rPr lang="en-US" dirty="0" smtClean="0">
                <a:latin typeface="Arial Black" panose="020B0A04020102020204" pitchFamily="34" charset="0"/>
              </a:rPr>
              <a:t>wastes a large amount of memory.</a:t>
            </a:r>
          </a:p>
        </p:txBody>
      </p:sp>
    </p:spTree>
    <p:extLst>
      <p:ext uri="{BB962C8B-B14F-4D97-AF65-F5344CB8AC3E}">
        <p14:creationId xmlns:p14="http://schemas.microsoft.com/office/powerpoint/2010/main" val="104178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par>
                                <p:cTn id="18" presetID="2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outVertic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outVertical)">
                                      <p:cBhvr>
                                        <p:cTn id="28" dur="500"/>
                                        <p:tgtEl>
                                          <p:spTgt spid="17"/>
                                        </p:tgtEl>
                                      </p:cBhvr>
                                    </p:animEffect>
                                  </p:childTnLst>
                                </p:cTn>
                              </p:par>
                              <p:par>
                                <p:cTn id="29" presetID="2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arn(outVertical)">
                                      <p:cBhvr>
                                        <p:cTn id="34" dur="500"/>
                                        <p:tgtEl>
                                          <p:spTgt spid="21"/>
                                        </p:tgtEl>
                                      </p:cBhvr>
                                    </p:animEffect>
                                  </p:childTnLst>
                                </p:cTn>
                              </p:par>
                              <p:par>
                                <p:cTn id="35" presetID="10" presetClass="exit" presetSubtype="0" fill="hold" nodeType="withEffect">
                                  <p:stCondLst>
                                    <p:cond delay="0"/>
                                  </p:stCondLst>
                                  <p:childTnLst>
                                    <p:animEffect transition="out" filter="fade">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par>
                          <p:cTn id="41" fill="hold">
                            <p:stCondLst>
                              <p:cond delay="500"/>
                            </p:stCondLst>
                            <p:childTnLst>
                              <p:par>
                                <p:cTn id="42" presetID="10" presetClass="exit" presetSubtype="0" fill="hold" grpId="1" nodeType="after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6" presetClass="entr" presetSubtype="37"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outVertical)">
                                      <p:cBhvr>
                                        <p:cTn id="49" dur="500"/>
                                        <p:tgtEl>
                                          <p:spTgt spid="18"/>
                                        </p:tgtEl>
                                      </p:cBhvr>
                                    </p:animEffect>
                                  </p:childTnLst>
                                </p:cTn>
                              </p:par>
                              <p:par>
                                <p:cTn id="50" presetID="10" presetClass="exit" presetSubtype="0" fill="hold" nodeType="with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barn(outVertical)">
                                      <p:cBhvr>
                                        <p:cTn id="63" dur="500"/>
                                        <p:tgtEl>
                                          <p:spTgt spid="19"/>
                                        </p:tgtEl>
                                      </p:cBhvr>
                                    </p:animEffect>
                                  </p:childTnLst>
                                </p:cTn>
                              </p:par>
                              <p:par>
                                <p:cTn id="64" presetID="22" presetClass="entr" presetSubtype="4"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down)">
                                      <p:cBhvr>
                                        <p:cTn id="66" dur="500"/>
                                        <p:tgtEl>
                                          <p:spTgt spid="28"/>
                                        </p:tgtEl>
                                      </p:cBhvr>
                                    </p:animEffect>
                                  </p:childTnLst>
                                </p:cTn>
                              </p:par>
                              <p:par>
                                <p:cTn id="67" presetID="16" presetClass="entr" presetSubtype="37"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barn(outVertical)">
                                      <p:cBhvr>
                                        <p:cTn id="6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P spid="17" grpId="0" animBg="1"/>
      <p:bldP spid="17" grpId="1" animBg="1"/>
      <p:bldP spid="18" grpId="0" animBg="1"/>
      <p:bldP spid="19" grpId="0" animBg="1"/>
      <p:bldP spid="21" grpId="0" animBg="1"/>
      <p:bldP spid="21" grpId="1" animBg="1"/>
      <p:bldP spid="27"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57</a:t>
            </a:fld>
            <a:r>
              <a:rPr lang="en-US" smtClean="0"/>
              <a:t>    </a:t>
            </a:r>
            <a:endParaRPr lang="en-US" dirty="0"/>
          </a:p>
        </p:txBody>
      </p:sp>
      <p:sp>
        <p:nvSpPr>
          <p:cNvPr id="5" name="Title 4"/>
          <p:cNvSpPr>
            <a:spLocks noGrp="1"/>
          </p:cNvSpPr>
          <p:nvPr>
            <p:ph type="title"/>
          </p:nvPr>
        </p:nvSpPr>
        <p:spPr/>
        <p:txBody>
          <a:bodyPr>
            <a:normAutofit fontScale="90000"/>
          </a:bodyPr>
          <a:lstStyle/>
          <a:p>
            <a:r>
              <a:rPr lang="en-US" dirty="0"/>
              <a:t>Effect of </a:t>
            </a:r>
            <a:r>
              <a:rPr lang="en-US" dirty="0" err="1"/>
              <a:t>Exp</a:t>
            </a:r>
            <a:r>
              <a:rPr lang="en-US" dirty="0" err="1">
                <a:solidFill>
                  <a:srgbClr val="FF0000"/>
                </a:solidFill>
              </a:rPr>
              <a:t>A</a:t>
            </a:r>
            <a:r>
              <a:rPr lang="en-US" dirty="0" err="1"/>
              <a:t>nsive</a:t>
            </a:r>
            <a:r>
              <a:rPr lang="en-US" dirty="0"/>
              <a:t> Updates on</a:t>
            </a:r>
            <a:br>
              <a:rPr lang="en-US" dirty="0"/>
            </a:br>
            <a:r>
              <a:rPr lang="en-US" dirty="0" smtClean="0"/>
              <a:t>"</a:t>
            </a:r>
            <a:r>
              <a:rPr lang="en-US" dirty="0" err="1" smtClean="0"/>
              <a:t>Siloed</a:t>
            </a:r>
            <a:r>
              <a:rPr lang="en-US" dirty="0" smtClean="0"/>
              <a:t>" Indexes (Over just 4 days) </a:t>
            </a:r>
            <a:endParaRPr lang="en-US" dirty="0"/>
          </a:p>
        </p:txBody>
      </p:sp>
      <p:sp>
        <p:nvSpPr>
          <p:cNvPr id="6" name="Content Placeholder 5"/>
          <p:cNvSpPr>
            <a:spLocks noGrp="1"/>
          </p:cNvSpPr>
          <p:nvPr>
            <p:ph sz="quarter" idx="10"/>
          </p:nvPr>
        </p:nvSpPr>
        <p:spPr/>
        <p:txBody>
          <a:bodyPr/>
          <a:lstStyle/>
          <a:p>
            <a:endParaRPr lang="en-US" dirty="0"/>
          </a:p>
        </p:txBody>
      </p:sp>
      <p:pic>
        <p:nvPicPr>
          <p:cNvPr id="4098"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44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9144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43000"/>
            <a:ext cx="9144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43000"/>
            <a:ext cx="9144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258864" y="4501213"/>
            <a:ext cx="2315362"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a:t>
            </a:r>
            <a:r>
              <a:rPr lang="en-US" dirty="0" err="1" smtClean="0">
                <a:latin typeface="Arial Black" panose="020B0A04020102020204" pitchFamily="34" charset="0"/>
              </a:rPr>
              <a:t>ExpAnsive</a:t>
            </a:r>
            <a:r>
              <a:rPr lang="en-US" dirty="0" smtClean="0">
                <a:latin typeface="Arial Black" panose="020B0A04020102020204" pitchFamily="34" charset="0"/>
              </a:rPr>
              <a:t>" Updates are the killer here.</a:t>
            </a:r>
          </a:p>
        </p:txBody>
      </p:sp>
      <p:sp>
        <p:nvSpPr>
          <p:cNvPr id="14" name="TextBox 13"/>
          <p:cNvSpPr txBox="1"/>
          <p:nvPr/>
        </p:nvSpPr>
        <p:spPr>
          <a:xfrm>
            <a:off x="5574226" y="3131400"/>
            <a:ext cx="2315362" cy="1200329"/>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Don't forget… </a:t>
            </a:r>
          </a:p>
          <a:p>
            <a:pPr algn="ctr"/>
            <a:r>
              <a:rPr lang="en-US" dirty="0" smtClean="0">
                <a:latin typeface="Arial Black" panose="020B0A04020102020204" pitchFamily="34" charset="0"/>
              </a:rPr>
              <a:t>Most of our NCIs are "</a:t>
            </a:r>
            <a:r>
              <a:rPr lang="en-US" dirty="0" err="1" smtClean="0">
                <a:latin typeface="Arial Black" panose="020B0A04020102020204" pitchFamily="34" charset="0"/>
              </a:rPr>
              <a:t>Siloed</a:t>
            </a:r>
            <a:r>
              <a:rPr lang="en-US" dirty="0" smtClean="0">
                <a:latin typeface="Arial Black" panose="020B0A04020102020204" pitchFamily="34" charset="0"/>
              </a:rPr>
              <a:t>" Indexes</a:t>
            </a:r>
          </a:p>
        </p:txBody>
      </p:sp>
      <p:sp>
        <p:nvSpPr>
          <p:cNvPr id="15" name="TextBox 14"/>
          <p:cNvSpPr txBox="1"/>
          <p:nvPr/>
        </p:nvSpPr>
        <p:spPr>
          <a:xfrm>
            <a:off x="1028201" y="3138435"/>
            <a:ext cx="2315362"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The FILL FACTOR isn't helping much.</a:t>
            </a:r>
          </a:p>
        </p:txBody>
      </p:sp>
      <p:sp>
        <p:nvSpPr>
          <p:cNvPr id="16" name="Flowchart: Connector 15"/>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93042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25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fade">
                                      <p:cBhvr>
                                        <p:cTn id="12" dur="25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1"/>
                                        </p:tgtEl>
                                        <p:attrNameLst>
                                          <p:attrName>style.visibility</p:attrName>
                                        </p:attrNameLst>
                                      </p:cBhvr>
                                      <p:to>
                                        <p:strVal val="visible"/>
                                      </p:to>
                                    </p:set>
                                    <p:animEffect transition="in" filter="fade">
                                      <p:cBhvr>
                                        <p:cTn id="17" dur="250"/>
                                        <p:tgtEl>
                                          <p:spTgt spid="410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2"/>
                                        </p:tgtEl>
                                        <p:attrNameLst>
                                          <p:attrName>style.visibility</p:attrName>
                                        </p:attrNameLst>
                                      </p:cBhvr>
                                      <p:to>
                                        <p:strVal val="visible"/>
                                      </p:to>
                                    </p:set>
                                    <p:animEffect transition="in" filter="fade">
                                      <p:cBhvr>
                                        <p:cTn id="22" dur="250"/>
                                        <p:tgtEl>
                                          <p:spTgt spid="410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out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outVertic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outVertical)">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58</a:t>
            </a:fld>
            <a:r>
              <a:rPr lang="en-US" smtClean="0"/>
              <a:t>    </a:t>
            </a:r>
            <a:endParaRPr lang="en-US" dirty="0"/>
          </a:p>
        </p:txBody>
      </p:sp>
      <p:sp>
        <p:nvSpPr>
          <p:cNvPr id="5" name="Title 4"/>
          <p:cNvSpPr>
            <a:spLocks noGrp="1"/>
          </p:cNvSpPr>
          <p:nvPr>
            <p:ph type="title"/>
          </p:nvPr>
        </p:nvSpPr>
        <p:spPr/>
        <p:txBody>
          <a:bodyPr/>
          <a:lstStyle/>
          <a:p>
            <a:r>
              <a:rPr lang="en-US" dirty="0" smtClean="0"/>
              <a:t>The Bottom Line…</a:t>
            </a:r>
            <a:endParaRPr lang="en-US" dirty="0"/>
          </a:p>
        </p:txBody>
      </p:sp>
      <p:sp>
        <p:nvSpPr>
          <p:cNvPr id="6" name="Content Placeholder 5"/>
          <p:cNvSpPr>
            <a:spLocks noGrp="1"/>
          </p:cNvSpPr>
          <p:nvPr>
            <p:ph sz="quarter" idx="10"/>
          </p:nvPr>
        </p:nvSpPr>
        <p:spPr/>
        <p:txBody>
          <a:bodyPr>
            <a:normAutofit lnSpcReduction="10000"/>
          </a:bodyPr>
          <a:lstStyle/>
          <a:p>
            <a:r>
              <a:rPr lang="en-US" dirty="0" smtClean="0"/>
              <a:t>"</a:t>
            </a:r>
            <a:r>
              <a:rPr lang="en-US" dirty="0" err="1" smtClean="0"/>
              <a:t>ExpAnsive</a:t>
            </a:r>
            <a:r>
              <a:rPr lang="en-US" dirty="0" smtClean="0"/>
              <a:t>" UPDATEs kill your best laid plans for…</a:t>
            </a:r>
          </a:p>
          <a:p>
            <a:pPr lvl="1"/>
            <a:r>
              <a:rPr lang="en-US" dirty="0" smtClean="0"/>
              <a:t>Prevention of Fragmentation</a:t>
            </a:r>
          </a:p>
          <a:p>
            <a:pPr lvl="1"/>
            <a:r>
              <a:rPr lang="en-US" dirty="0" smtClean="0"/>
              <a:t>Index Maintenance</a:t>
            </a:r>
          </a:p>
          <a:p>
            <a:pPr lvl="1"/>
            <a:r>
              <a:rPr lang="en-US" dirty="0" smtClean="0"/>
              <a:t>Effective Memory usage</a:t>
            </a:r>
          </a:p>
          <a:p>
            <a:pPr lvl="1"/>
            <a:r>
              <a:rPr lang="en-US" dirty="0" smtClean="0"/>
              <a:t>Reading as few pages as possible</a:t>
            </a:r>
          </a:p>
          <a:p>
            <a:r>
              <a:rPr lang="en-US" dirty="0" smtClean="0"/>
              <a:t>As you come across them, they need to be fixed, especially on big indexes.</a:t>
            </a:r>
          </a:p>
          <a:p>
            <a:r>
              <a:rPr lang="en-US" dirty="0" smtClean="0"/>
              <a:t>Please see "Extras" at the end of the presentation for suggestions on how to fix them.</a:t>
            </a:r>
            <a:endParaRPr lang="en-US" dirty="0"/>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3792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 and My Head Hurts</a:t>
            </a:r>
            <a:endParaRPr lang="en-US" dirty="0"/>
          </a:p>
        </p:txBody>
      </p:sp>
      <p:sp>
        <p:nvSpPr>
          <p:cNvPr id="3" name="Title 2"/>
          <p:cNvSpPr>
            <a:spLocks noGrp="1"/>
          </p:cNvSpPr>
          <p:nvPr>
            <p:ph type="ctrTitle"/>
          </p:nvPr>
        </p:nvSpPr>
        <p:spPr/>
        <p:txBody>
          <a:bodyPr/>
          <a:lstStyle/>
          <a:p>
            <a:r>
              <a:rPr lang="en-US" dirty="0" smtClean="0"/>
              <a:t>Rules Started Forming</a:t>
            </a:r>
            <a:endParaRPr lang="en-US" dirty="0"/>
          </a:p>
        </p:txBody>
      </p:sp>
    </p:spTree>
    <p:extLst>
      <p:ext uri="{BB962C8B-B14F-4D97-AF65-F5344CB8AC3E}">
        <p14:creationId xmlns:p14="http://schemas.microsoft.com/office/powerpoint/2010/main" val="110051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a:t>
            </a:fld>
            <a:r>
              <a:rPr lang="en-US" smtClean="0"/>
              <a:t>    </a:t>
            </a:r>
            <a:endParaRPr lang="en-US" dirty="0"/>
          </a:p>
        </p:txBody>
      </p:sp>
      <p:sp>
        <p:nvSpPr>
          <p:cNvPr id="5" name="Title 4"/>
          <p:cNvSpPr>
            <a:spLocks noGrp="1"/>
          </p:cNvSpPr>
          <p:nvPr>
            <p:ph type="title"/>
          </p:nvPr>
        </p:nvSpPr>
        <p:spPr/>
        <p:txBody>
          <a:bodyPr/>
          <a:lstStyle/>
          <a:p>
            <a:r>
              <a:rPr lang="en-US" dirty="0" smtClean="0"/>
              <a:t>Pre-Requisites</a:t>
            </a:r>
            <a:endParaRPr lang="en-US" dirty="0"/>
          </a:p>
        </p:txBody>
      </p:sp>
      <p:sp>
        <p:nvSpPr>
          <p:cNvPr id="6" name="Content Placeholder 5"/>
          <p:cNvSpPr>
            <a:spLocks noGrp="1"/>
          </p:cNvSpPr>
          <p:nvPr>
            <p:ph sz="quarter" idx="10"/>
          </p:nvPr>
        </p:nvSpPr>
        <p:spPr/>
        <p:txBody>
          <a:bodyPr>
            <a:normAutofit fontScale="85000" lnSpcReduction="10000"/>
          </a:bodyPr>
          <a:lstStyle/>
          <a:p>
            <a:r>
              <a:rPr lang="en-US" dirty="0"/>
              <a:t>The things that were taught in Session #1</a:t>
            </a:r>
            <a:r>
              <a:rPr lang="en-US" dirty="0" smtClean="0"/>
              <a:t>.</a:t>
            </a:r>
          </a:p>
          <a:p>
            <a:r>
              <a:rPr lang="en-US" dirty="0" smtClean="0"/>
              <a:t>This is an "advanced" presentation and you should already know the following things.</a:t>
            </a:r>
          </a:p>
          <a:p>
            <a:pPr lvl="1"/>
            <a:r>
              <a:rPr lang="en-US" dirty="0" smtClean="0"/>
              <a:t>What Clustered and Non-Clustered Row-Store Indexes are and what their structures are.</a:t>
            </a:r>
          </a:p>
          <a:p>
            <a:pPr lvl="1"/>
            <a:r>
              <a:rPr lang="en-US" dirty="0" smtClean="0"/>
              <a:t>What a "page" is.</a:t>
            </a:r>
          </a:p>
          <a:p>
            <a:pPr lvl="1"/>
            <a:r>
              <a:rPr lang="en-US" dirty="0" smtClean="0"/>
              <a:t>What a "page split" is.</a:t>
            </a:r>
          </a:p>
          <a:p>
            <a:pPr lvl="1"/>
            <a:r>
              <a:rPr lang="en-US" dirty="0" smtClean="0"/>
              <a:t>What "Logical Fragmentation" is.</a:t>
            </a:r>
          </a:p>
          <a:p>
            <a:pPr lvl="1"/>
            <a:r>
              <a:rPr lang="en-US" dirty="0" smtClean="0"/>
              <a:t>What "Physical Fragmentation" is.</a:t>
            </a:r>
          </a:p>
          <a:p>
            <a:pPr lvl="1"/>
            <a:r>
              <a:rPr lang="en-US" dirty="0" smtClean="0"/>
              <a:t>How to use </a:t>
            </a:r>
            <a:r>
              <a:rPr lang="en-US" dirty="0" err="1" smtClean="0"/>
              <a:t>sys.dm_db_index_physical_stats</a:t>
            </a:r>
            <a:r>
              <a:rPr lang="en-US" dirty="0" smtClean="0"/>
              <a:t>.</a:t>
            </a:r>
          </a:p>
          <a:p>
            <a:pPr lvl="1"/>
            <a:r>
              <a:rPr lang="en-US" dirty="0" smtClean="0"/>
              <a:t>What an Index REBUILD and REORGANIZE is and what the differences are.</a:t>
            </a:r>
          </a:p>
        </p:txBody>
      </p:sp>
      <p:sp>
        <p:nvSpPr>
          <p:cNvPr id="8" name="Flowchart: Connector 7"/>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31594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500"/>
                                        <p:tgtEl>
                                          <p:spTgt spid="6">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60</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My First Realization</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smtClean="0">
                <a:solidFill>
                  <a:srgbClr val="FF0000"/>
                </a:solidFill>
                <a:effectLst>
                  <a:outerShdw blurRad="38100" dist="38100" dir="2700000" algn="tl">
                    <a:srgbClr val="000000"/>
                  </a:outerShdw>
                </a:effectLst>
              </a:rPr>
              <a:t>STOP USING REORGANIZE NOW!!!</a:t>
            </a:r>
          </a:p>
          <a:p>
            <a:pPr lvl="1"/>
            <a:r>
              <a:rPr lang="en-US" dirty="0" smtClean="0"/>
              <a:t>Causes page splits to occur more quickly.</a:t>
            </a:r>
          </a:p>
          <a:p>
            <a:pPr lvl="2"/>
            <a:r>
              <a:rPr lang="en-US" dirty="0" smtClean="0"/>
              <a:t>Removes critical free space from the index.</a:t>
            </a:r>
          </a:p>
          <a:p>
            <a:pPr lvl="2"/>
            <a:r>
              <a:rPr lang="en-US" dirty="0" smtClean="0"/>
              <a:t>Does not add critical free space above the Fill Factor, where it's needed the most.</a:t>
            </a:r>
            <a:endParaRPr lang="en-US" dirty="0"/>
          </a:p>
          <a:p>
            <a:pPr lvl="1"/>
            <a:r>
              <a:rPr lang="en-US" dirty="0" smtClean="0"/>
              <a:t>In many cases, it does little or nothing to fix Page Density nor prevents bad page splits.</a:t>
            </a:r>
          </a:p>
          <a:p>
            <a:pPr lvl="1"/>
            <a:r>
              <a:rPr lang="en-US" dirty="0" smtClean="0"/>
              <a:t>Compared to REBUILD, it…</a:t>
            </a:r>
          </a:p>
          <a:p>
            <a:pPr lvl="2"/>
            <a:r>
              <a:rPr lang="en-US" dirty="0" smtClean="0"/>
              <a:t>Causes massive log file "explosions" on larger indexes.</a:t>
            </a:r>
          </a:p>
          <a:p>
            <a:pPr lvl="2"/>
            <a:r>
              <a:rPr lang="en-US" dirty="0" smtClean="0"/>
              <a:t>Cause lots of small "explosions" on smaller indexes.</a:t>
            </a:r>
          </a:p>
          <a:p>
            <a:pPr lvl="2"/>
            <a:r>
              <a:rPr lang="en-US" dirty="0" smtClean="0"/>
              <a:t>Is significantly slower.</a:t>
            </a:r>
          </a:p>
          <a:p>
            <a:pPr lvl="1"/>
            <a:r>
              <a:rPr lang="en-US" dirty="0" smtClean="0"/>
              <a:t>Yes, it's always "Online" and that's a part of the reason why it's slow and why people continue the mistake of using it.</a:t>
            </a:r>
          </a:p>
          <a:p>
            <a:pPr lvl="1"/>
            <a:r>
              <a:rPr lang="en-US" dirty="0" smtClean="0"/>
              <a:t>Smaller indexes will seem ok but you're dying the "Death of a Thousand Cuts".</a:t>
            </a:r>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19009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61</a:t>
            </a:fld>
            <a:r>
              <a:rPr lang="en-US" smtClean="0"/>
              <a:t>    </a:t>
            </a:r>
            <a:endParaRPr lang="en-US" dirty="0"/>
          </a:p>
        </p:txBody>
      </p:sp>
      <p:sp>
        <p:nvSpPr>
          <p:cNvPr id="5" name="Title 4"/>
          <p:cNvSpPr>
            <a:spLocks noGrp="1"/>
          </p:cNvSpPr>
          <p:nvPr>
            <p:ph type="title"/>
          </p:nvPr>
        </p:nvSpPr>
        <p:spPr/>
        <p:txBody>
          <a:bodyPr/>
          <a:lstStyle/>
          <a:p>
            <a:r>
              <a:rPr lang="en-US" dirty="0" smtClean="0"/>
              <a:t>When to Use REORGANIZE</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smtClean="0"/>
              <a:t>Only on tables that have LOB columns and…</a:t>
            </a:r>
          </a:p>
          <a:p>
            <a:r>
              <a:rPr lang="en-US" dirty="0" smtClean="0"/>
              <a:t>Only if the LOB columns need to be "densified".</a:t>
            </a:r>
          </a:p>
          <a:p>
            <a:r>
              <a:rPr lang="en-US" dirty="0" smtClean="0"/>
              <a:t>Only if it actually works.</a:t>
            </a:r>
          </a:p>
          <a:p>
            <a:r>
              <a:rPr lang="en-US" dirty="0" smtClean="0"/>
              <a:t>Can still be incredibly useless on In-Row Data.</a:t>
            </a:r>
          </a:p>
          <a:p>
            <a:r>
              <a:rPr lang="en-US" dirty="0" smtClean="0"/>
              <a:t>Sidebar Recommendation</a:t>
            </a:r>
          </a:p>
          <a:p>
            <a:pPr lvl="1"/>
            <a:r>
              <a:rPr lang="en-US" dirty="0" smtClean="0"/>
              <a:t>Use the following command to force LOBs "out-of-row".</a:t>
            </a:r>
          </a:p>
          <a:p>
            <a:pPr marL="0" marR="0" indent="0" algn="ctr">
              <a:lnSpc>
                <a:spcPct val="115000"/>
              </a:lnSpc>
              <a:spcBef>
                <a:spcPts val="0"/>
              </a:spcBef>
              <a:spcAft>
                <a:spcPts val="1000"/>
              </a:spcAft>
              <a:buNone/>
            </a:pPr>
            <a:r>
              <a:rPr lang="en-US" sz="2400" b="1" dirty="0">
                <a:solidFill>
                  <a:srgbClr val="0000FF"/>
                </a:solidFill>
                <a:latin typeface="Lucida Console"/>
                <a:ea typeface="Calibri"/>
                <a:cs typeface="Times New Roman"/>
              </a:rPr>
              <a:t>EXEC</a:t>
            </a:r>
            <a:r>
              <a:rPr lang="en-US" sz="2400" b="1" dirty="0">
                <a:latin typeface="Lucida Console"/>
                <a:ea typeface="Calibri"/>
                <a:cs typeface="Times New Roman"/>
              </a:rPr>
              <a:t> </a:t>
            </a:r>
            <a:r>
              <a:rPr lang="en-US" sz="2400" b="1" dirty="0" err="1" smtClean="0">
                <a:solidFill>
                  <a:srgbClr val="800000"/>
                </a:solidFill>
                <a:latin typeface="Lucida Console"/>
                <a:ea typeface="Calibri"/>
                <a:cs typeface="Times New Roman"/>
              </a:rPr>
              <a:t>sp_tableoption</a:t>
            </a:r>
            <a:r>
              <a:rPr lang="en-US" sz="2400" b="1" dirty="0" smtClean="0">
                <a:solidFill>
                  <a:srgbClr val="800000"/>
                </a:solidFill>
                <a:latin typeface="Lucida Console"/>
                <a:ea typeface="Calibri"/>
                <a:cs typeface="Times New Roman"/>
              </a:rPr>
              <a:t> </a:t>
            </a:r>
            <a:r>
              <a:rPr lang="en-US" sz="2400" b="1" dirty="0" smtClean="0">
                <a:solidFill>
                  <a:srgbClr val="FF0000"/>
                </a:solidFill>
                <a:latin typeface="Lucida Console"/>
                <a:ea typeface="Calibri"/>
                <a:cs typeface="Times New Roman"/>
              </a:rPr>
              <a:t>'</a:t>
            </a:r>
            <a:r>
              <a:rPr lang="en-US" sz="2400" b="1" dirty="0" err="1" smtClean="0">
                <a:solidFill>
                  <a:srgbClr val="FF0000"/>
                </a:solidFill>
                <a:latin typeface="Lucida Console"/>
                <a:ea typeface="Calibri"/>
                <a:cs typeface="Times New Roman"/>
              </a:rPr>
              <a:t>SomeTableName</a:t>
            </a:r>
            <a:r>
              <a:rPr lang="en-US" sz="2400" b="1" dirty="0" smtClean="0">
                <a:solidFill>
                  <a:srgbClr val="FF0000"/>
                </a:solidFill>
                <a:latin typeface="Lucida Console"/>
                <a:ea typeface="Calibri"/>
                <a:cs typeface="Times New Roman"/>
              </a:rPr>
              <a:t>'</a:t>
            </a:r>
            <a:r>
              <a:rPr lang="en-US" sz="2400" b="1" dirty="0" smtClean="0">
                <a:solidFill>
                  <a:srgbClr val="0000FF"/>
                </a:solidFill>
                <a:latin typeface="Lucida Console"/>
                <a:ea typeface="Calibri"/>
                <a:cs typeface="Times New Roman"/>
              </a:rPr>
              <a:t>,</a:t>
            </a:r>
            <a:r>
              <a:rPr lang="en-US" sz="2400" b="1" dirty="0" smtClean="0">
                <a:latin typeface="Lucida Console"/>
                <a:ea typeface="Calibri"/>
                <a:cs typeface="Times New Roman"/>
              </a:rPr>
              <a:t/>
            </a:r>
            <a:br>
              <a:rPr lang="en-US" sz="2400" b="1" dirty="0" smtClean="0">
                <a:latin typeface="Lucida Console"/>
                <a:ea typeface="Calibri"/>
                <a:cs typeface="Times New Roman"/>
              </a:rPr>
            </a:br>
            <a:r>
              <a:rPr lang="en-US" sz="2400" b="1" dirty="0" smtClean="0">
                <a:solidFill>
                  <a:srgbClr val="FF0000"/>
                </a:solidFill>
                <a:latin typeface="Lucida Console"/>
                <a:ea typeface="Calibri"/>
                <a:cs typeface="Times New Roman"/>
              </a:rPr>
              <a:t>'large </a:t>
            </a:r>
            <a:r>
              <a:rPr lang="en-US" sz="2400" b="1" dirty="0">
                <a:solidFill>
                  <a:srgbClr val="FF0000"/>
                </a:solidFill>
                <a:latin typeface="Lucida Console"/>
                <a:ea typeface="Calibri"/>
                <a:cs typeface="Times New Roman"/>
              </a:rPr>
              <a:t>value types out of row'</a:t>
            </a:r>
            <a:r>
              <a:rPr lang="en-US" sz="2400" b="1" dirty="0">
                <a:solidFill>
                  <a:srgbClr val="0000FF"/>
                </a:solidFill>
                <a:latin typeface="Lucida Console"/>
                <a:ea typeface="Calibri"/>
                <a:cs typeface="Times New Roman"/>
              </a:rPr>
              <a:t>,</a:t>
            </a:r>
            <a:r>
              <a:rPr lang="en-US" sz="2400" b="1" dirty="0">
                <a:latin typeface="Lucida Console"/>
                <a:ea typeface="Calibri"/>
                <a:cs typeface="Times New Roman"/>
              </a:rPr>
              <a:t> </a:t>
            </a:r>
            <a:r>
              <a:rPr lang="en-US" sz="2400" b="1" dirty="0">
                <a:solidFill>
                  <a:srgbClr val="FF0000"/>
                </a:solidFill>
                <a:latin typeface="Lucida Console"/>
                <a:ea typeface="Calibri"/>
                <a:cs typeface="Times New Roman"/>
              </a:rPr>
              <a:t>1</a:t>
            </a:r>
            <a:r>
              <a:rPr lang="en-US" sz="2400" b="1" dirty="0">
                <a:solidFill>
                  <a:srgbClr val="0000FF"/>
                </a:solidFill>
                <a:latin typeface="Lucida Console"/>
                <a:ea typeface="Calibri"/>
                <a:cs typeface="Times New Roman"/>
              </a:rPr>
              <a:t>;</a:t>
            </a:r>
            <a:endParaRPr lang="en-US" sz="2400" b="1" dirty="0">
              <a:latin typeface="Calibri"/>
              <a:ea typeface="Calibri"/>
              <a:cs typeface="Times New Roman"/>
            </a:endParaRPr>
          </a:p>
          <a:p>
            <a:pPr lvl="1"/>
            <a:r>
              <a:rPr lang="en-US" dirty="0" smtClean="0"/>
              <a:t>Will have to do an "in-place" UPDATE to move existing LOBs then Rebuild the Clustered Index.</a:t>
            </a:r>
            <a:endParaRPr lang="en-US" dirty="0"/>
          </a:p>
        </p:txBody>
      </p:sp>
    </p:spTree>
    <p:extLst>
      <p:ext uri="{BB962C8B-B14F-4D97-AF65-F5344CB8AC3E}">
        <p14:creationId xmlns:p14="http://schemas.microsoft.com/office/powerpoint/2010/main" val="255461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 name="Rectangle 12"/>
          <p:cNvSpPr/>
          <p:nvPr/>
        </p:nvSpPr>
        <p:spPr>
          <a:xfrm>
            <a:off x="0" y="1143000"/>
            <a:ext cx="9144000" cy="5175504"/>
          </a:xfrm>
          <a:prstGeom prst="rect">
            <a:avLst/>
          </a:prstGeom>
          <a:solidFill>
            <a:schemeClr val="bg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62</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Effect of In-Row LOBs</a:t>
            </a:r>
            <a:br>
              <a:rPr lang="en-US" dirty="0" smtClean="0"/>
            </a:br>
            <a:r>
              <a:rPr lang="en-US" dirty="0" smtClean="0"/>
              <a:t>(XML Column, in this case)</a:t>
            </a: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5181600"/>
          </a:xfrm>
          <a:prstGeom prst="rect">
            <a:avLst/>
          </a:prstGeom>
        </p:spPr>
      </p:pic>
      <p:sp>
        <p:nvSpPr>
          <p:cNvPr id="7" name="TextBox 6"/>
          <p:cNvSpPr txBox="1"/>
          <p:nvPr/>
        </p:nvSpPr>
        <p:spPr>
          <a:xfrm>
            <a:off x="5126570" y="1455448"/>
            <a:ext cx="3714736" cy="369332"/>
          </a:xfrm>
          <a:prstGeom prst="rect">
            <a:avLst/>
          </a:prstGeom>
          <a:solidFill>
            <a:schemeClr val="bg1"/>
          </a:solidFill>
          <a:ln w="38100">
            <a:solidFill>
              <a:srgbClr val="FF0000"/>
            </a:solidFill>
          </a:ln>
        </p:spPr>
        <p:txBody>
          <a:bodyPr wrap="none" rtlCol="0">
            <a:spAutoFit/>
          </a:bodyPr>
          <a:lstStyle/>
          <a:p>
            <a:pPr algn="ctr"/>
            <a:r>
              <a:rPr lang="en-US" dirty="0" smtClean="0">
                <a:latin typeface="Arial Black" panose="020B0A04020102020204" pitchFamily="34" charset="0"/>
              </a:rPr>
              <a:t>Before any defragmentation</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181600"/>
          </a:xfrm>
          <a:prstGeom prst="rect">
            <a:avLst/>
          </a:prstGeom>
        </p:spPr>
      </p:pic>
      <p:sp>
        <p:nvSpPr>
          <p:cNvPr id="8" name="TextBox 7"/>
          <p:cNvSpPr txBox="1"/>
          <p:nvPr/>
        </p:nvSpPr>
        <p:spPr>
          <a:xfrm>
            <a:off x="535447" y="5062310"/>
            <a:ext cx="4036553" cy="646331"/>
          </a:xfrm>
          <a:prstGeom prst="rect">
            <a:avLst/>
          </a:prstGeom>
          <a:solidFill>
            <a:schemeClr val="bg1"/>
          </a:solidFill>
          <a:ln w="38100">
            <a:solidFill>
              <a:srgbClr val="FF0000"/>
            </a:solidFill>
          </a:ln>
        </p:spPr>
        <p:txBody>
          <a:bodyPr wrap="none" rtlCol="0">
            <a:spAutoFit/>
          </a:bodyPr>
          <a:lstStyle/>
          <a:p>
            <a:pPr algn="ctr"/>
            <a:r>
              <a:rPr lang="en-US" dirty="0" smtClean="0">
                <a:latin typeface="Arial Black" panose="020B0A04020102020204" pitchFamily="34" charset="0"/>
              </a:rPr>
              <a:t>REORGANIZE did little to help.</a:t>
            </a:r>
          </a:p>
          <a:p>
            <a:pPr algn="ctr"/>
            <a:r>
              <a:rPr lang="en-US" dirty="0" smtClean="0">
                <a:latin typeface="Arial Black" panose="020B0A04020102020204" pitchFamily="34" charset="0"/>
              </a:rPr>
              <a:t>Same with REBUILD.</a:t>
            </a: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0"/>
            <a:ext cx="9144000" cy="5181600"/>
          </a:xfrm>
          <a:prstGeom prst="rect">
            <a:avLst/>
          </a:prstGeom>
        </p:spPr>
      </p:pic>
    </p:spTree>
    <p:extLst>
      <p:ext uri="{BB962C8B-B14F-4D97-AF65-F5344CB8AC3E}">
        <p14:creationId xmlns:p14="http://schemas.microsoft.com/office/powerpoint/2010/main" val="343226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3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3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out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3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63</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Now, all you have to do is…</a:t>
            </a:r>
            <a:endParaRPr lang="en-US" dirty="0"/>
          </a:p>
        </p:txBody>
      </p:sp>
      <p:sp>
        <p:nvSpPr>
          <p:cNvPr id="6" name="Content Placeholder 5"/>
          <p:cNvSpPr>
            <a:spLocks noGrp="1"/>
          </p:cNvSpPr>
          <p:nvPr>
            <p:ph sz="quarter" idx="10"/>
          </p:nvPr>
        </p:nvSpPr>
        <p:spPr/>
        <p:txBody>
          <a:bodyPr>
            <a:normAutofit/>
          </a:bodyPr>
          <a:lstStyle/>
          <a:p>
            <a:r>
              <a:rPr lang="en-US" dirty="0" smtClean="0"/>
              <a:t>Determine the Insert/Update pattern and proper Fill Factor of…</a:t>
            </a:r>
          </a:p>
          <a:p>
            <a:pPr lvl="1"/>
            <a:r>
              <a:rPr lang="en-US" dirty="0" smtClean="0"/>
              <a:t>Every Index</a:t>
            </a:r>
          </a:p>
          <a:p>
            <a:pPr lvl="1"/>
            <a:r>
              <a:rPr lang="en-US" dirty="0" smtClean="0"/>
              <a:t>On every table</a:t>
            </a:r>
          </a:p>
          <a:p>
            <a:pPr lvl="1"/>
            <a:r>
              <a:rPr lang="en-US" dirty="0" smtClean="0"/>
              <a:t>In every database</a:t>
            </a:r>
          </a:p>
          <a:p>
            <a:pPr lvl="1"/>
            <a:r>
              <a:rPr lang="en-US" dirty="0" smtClean="0"/>
              <a:t>On every instance.</a:t>
            </a:r>
          </a:p>
          <a:p>
            <a:pPr lvl="1"/>
            <a:r>
              <a:rPr lang="en-US" dirty="0" smtClean="0"/>
              <a:t>Yeah… I know what you're thinking…</a:t>
            </a:r>
            <a:endParaRPr lang="en-US" dirty="0"/>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70968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64</a:t>
            </a:fld>
            <a:r>
              <a:rPr lang="en-US" smtClean="0"/>
              <a:t>    </a:t>
            </a:r>
            <a:endParaRPr lang="en-US" dirty="0"/>
          </a:p>
        </p:txBody>
      </p:sp>
      <p:sp>
        <p:nvSpPr>
          <p:cNvPr id="5" name="Title 4"/>
          <p:cNvSpPr>
            <a:spLocks noGrp="1"/>
          </p:cNvSpPr>
          <p:nvPr>
            <p:ph type="title"/>
          </p:nvPr>
        </p:nvSpPr>
        <p:spPr/>
        <p:txBody>
          <a:bodyPr/>
          <a:lstStyle/>
          <a:p>
            <a:r>
              <a:rPr lang="en-US" dirty="0" smtClean="0"/>
              <a:t>… and so does this guy</a:t>
            </a:r>
            <a:endParaRPr lang="en-US" dirty="0"/>
          </a:p>
        </p:txBody>
      </p:sp>
      <p:pic>
        <p:nvPicPr>
          <p:cNvPr id="7" name="My Movie.wmv">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0" y="1155700"/>
            <a:ext cx="9144000" cy="5138738"/>
          </a:xfrm>
        </p:spPr>
      </p:pic>
    </p:spTree>
    <p:extLst>
      <p:ext uri="{BB962C8B-B14F-4D97-AF65-F5344CB8AC3E}">
        <p14:creationId xmlns:p14="http://schemas.microsoft.com/office/powerpoint/2010/main" val="182302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dirty="0"/>
          </a:p>
        </p:txBody>
      </p:sp>
      <p:sp>
        <p:nvSpPr>
          <p:cNvPr id="3" name="Title 2"/>
          <p:cNvSpPr>
            <a:spLocks noGrp="1"/>
          </p:cNvSpPr>
          <p:nvPr>
            <p:ph type="ctrTitle"/>
          </p:nvPr>
        </p:nvSpPr>
        <p:spPr/>
        <p:txBody>
          <a:bodyPr/>
          <a:lstStyle/>
          <a:p>
            <a:r>
              <a:rPr lang="en-US" dirty="0" smtClean="0"/>
              <a:t>Stop the Bleeding</a:t>
            </a:r>
            <a:endParaRPr lang="en-US" dirty="0"/>
          </a:p>
        </p:txBody>
      </p:sp>
    </p:spTree>
    <p:extLst>
      <p:ext uri="{BB962C8B-B14F-4D97-AF65-F5344CB8AC3E}">
        <p14:creationId xmlns:p14="http://schemas.microsoft.com/office/powerpoint/2010/main" val="152837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66</a:t>
            </a:fld>
            <a:r>
              <a:rPr lang="en-US" smtClean="0"/>
              <a:t>    </a:t>
            </a:r>
            <a:endParaRPr lang="en-US" dirty="0"/>
          </a:p>
        </p:txBody>
      </p:sp>
      <p:sp>
        <p:nvSpPr>
          <p:cNvPr id="5" name="Title 4"/>
          <p:cNvSpPr>
            <a:spLocks noGrp="1"/>
          </p:cNvSpPr>
          <p:nvPr>
            <p:ph type="title"/>
          </p:nvPr>
        </p:nvSpPr>
        <p:spPr/>
        <p:txBody>
          <a:bodyPr/>
          <a:lstStyle/>
          <a:p>
            <a:r>
              <a:rPr lang="en-US" dirty="0" smtClean="0"/>
              <a:t>Remember the 3 Goals</a:t>
            </a:r>
            <a:endParaRPr lang="en-US" dirty="0"/>
          </a:p>
        </p:txBody>
      </p:sp>
      <p:sp>
        <p:nvSpPr>
          <p:cNvPr id="6" name="Content Placeholder 5"/>
          <p:cNvSpPr>
            <a:spLocks noGrp="1"/>
          </p:cNvSpPr>
          <p:nvPr>
            <p:ph sz="quarter" idx="10"/>
          </p:nvPr>
        </p:nvSpPr>
        <p:spPr/>
        <p:txBody>
          <a:bodyPr>
            <a:normAutofit lnSpcReduction="10000"/>
          </a:bodyPr>
          <a:lstStyle/>
          <a:p>
            <a:r>
              <a:rPr lang="en-US" dirty="0" smtClean="0"/>
              <a:t>Prevent Page Splits whenever possible.</a:t>
            </a:r>
          </a:p>
          <a:p>
            <a:pPr lvl="1"/>
            <a:r>
              <a:rPr lang="en-US" dirty="0" smtClean="0"/>
              <a:t>Due to Inserts and </a:t>
            </a:r>
            <a:r>
              <a:rPr lang="en-US" dirty="0" err="1" smtClean="0"/>
              <a:t>ExpAnsive</a:t>
            </a:r>
            <a:r>
              <a:rPr lang="en-US" dirty="0" smtClean="0"/>
              <a:t> Updates.</a:t>
            </a:r>
          </a:p>
          <a:p>
            <a:pPr lvl="1"/>
            <a:r>
              <a:rPr lang="en-US" dirty="0" smtClean="0"/>
              <a:t>Avoidance Increases Performance</a:t>
            </a:r>
          </a:p>
          <a:p>
            <a:pPr lvl="2"/>
            <a:r>
              <a:rPr lang="en-US" dirty="0" smtClean="0"/>
              <a:t>Inserts happen more quickly.</a:t>
            </a:r>
          </a:p>
          <a:p>
            <a:pPr lvl="2"/>
            <a:r>
              <a:rPr lang="en-US" dirty="0" smtClean="0"/>
              <a:t>Fewer/shorter system transaction blocking of Selects.</a:t>
            </a:r>
          </a:p>
          <a:p>
            <a:pPr lvl="1"/>
            <a:r>
              <a:rPr lang="en-US" dirty="0"/>
              <a:t>Avoidance </a:t>
            </a:r>
            <a:r>
              <a:rPr lang="en-US" dirty="0" smtClean="0"/>
              <a:t>Decreases Log File usage.</a:t>
            </a:r>
          </a:p>
          <a:p>
            <a:r>
              <a:rPr lang="en-US" dirty="0" smtClean="0"/>
              <a:t>Preserve Memory/Disk Space.</a:t>
            </a:r>
          </a:p>
          <a:p>
            <a:r>
              <a:rPr lang="en-US" dirty="0" smtClean="0"/>
              <a:t>Make Read-</a:t>
            </a:r>
            <a:r>
              <a:rPr lang="en-US" dirty="0" err="1" smtClean="0"/>
              <a:t>Aheads</a:t>
            </a:r>
            <a:r>
              <a:rPr lang="en-US" dirty="0" smtClean="0"/>
              <a:t> faster when needed.</a:t>
            </a:r>
            <a:endParaRPr lang="en-US" dirty="0"/>
          </a:p>
        </p:txBody>
      </p:sp>
      <p:sp>
        <p:nvSpPr>
          <p:cNvPr id="7" name="Flowchart: Connector 6"/>
          <p:cNvSpPr/>
          <p:nvPr/>
        </p:nvSpPr>
        <p:spPr>
          <a:xfrm>
            <a:off x="137160" y="137160"/>
            <a:ext cx="228600" cy="228600"/>
          </a:xfrm>
          <a:prstGeom prst="flowChartConnector">
            <a:avLst/>
          </a:prstGeom>
          <a:solidFill>
            <a:srgbClr val="FFFF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92009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67</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Let the Big Problems Identify Themselves!</a:t>
            </a:r>
            <a:endParaRPr lang="en-US" dirty="0"/>
          </a:p>
        </p:txBody>
      </p:sp>
      <p:sp>
        <p:nvSpPr>
          <p:cNvPr id="6" name="Content Placeholder 5"/>
          <p:cNvSpPr>
            <a:spLocks noGrp="1"/>
          </p:cNvSpPr>
          <p:nvPr>
            <p:ph sz="quarter" idx="10"/>
          </p:nvPr>
        </p:nvSpPr>
        <p:spPr/>
        <p:txBody>
          <a:bodyPr>
            <a:normAutofit lnSpcReduction="10000"/>
          </a:bodyPr>
          <a:lstStyle/>
          <a:p>
            <a:r>
              <a:rPr lang="en-US" dirty="0" smtClean="0"/>
              <a:t>Do what I did but don't wait as long…</a:t>
            </a:r>
          </a:p>
          <a:p>
            <a:pPr lvl="1"/>
            <a:r>
              <a:rPr lang="en-US" dirty="0"/>
              <a:t>Find what's suffering from lots of page splits and fix those first!</a:t>
            </a:r>
          </a:p>
          <a:p>
            <a:pPr lvl="2"/>
            <a:r>
              <a:rPr lang="en-US" dirty="0" smtClean="0"/>
              <a:t>Script: 03 </a:t>
            </a:r>
            <a:r>
              <a:rPr lang="en-US" dirty="0"/>
              <a:t>Find Page Splits in </a:t>
            </a:r>
            <a:r>
              <a:rPr lang="en-US" dirty="0" err="1"/>
              <a:t>TLog</a:t>
            </a:r>
            <a:r>
              <a:rPr lang="en-US" dirty="0"/>
              <a:t> </a:t>
            </a:r>
            <a:r>
              <a:rPr lang="en-US" dirty="0" err="1" smtClean="0"/>
              <a:t>Backups.sql</a:t>
            </a:r>
            <a:r>
              <a:rPr lang="en-US" dirty="0" smtClean="0"/>
              <a:t> (</a:t>
            </a:r>
            <a:r>
              <a:rPr lang="en-US" dirty="0"/>
              <a:t>query</a:t>
            </a:r>
            <a:r>
              <a:rPr lang="en-US" dirty="0" smtClean="0"/>
              <a:t>)</a:t>
            </a:r>
          </a:p>
          <a:p>
            <a:pPr lvl="1"/>
            <a:r>
              <a:rPr lang="en-US" dirty="0" smtClean="0"/>
              <a:t>Temporarily stop doing index maintenance for several weeks (month is good) and then…</a:t>
            </a:r>
          </a:p>
          <a:p>
            <a:pPr lvl="1"/>
            <a:r>
              <a:rPr lang="en-US" dirty="0" smtClean="0"/>
              <a:t>Use the numbering tricks with Fill Factor to keep track of what kind of index you're dealing with and (only) rebuild accordingly.</a:t>
            </a:r>
          </a:p>
          <a:p>
            <a:pPr lvl="1"/>
            <a:r>
              <a:rPr lang="en-US" dirty="0" smtClean="0"/>
              <a:t>Follow a plan.</a:t>
            </a:r>
          </a:p>
          <a:p>
            <a:endParaRPr lang="en-US" dirty="0"/>
          </a:p>
        </p:txBody>
      </p:sp>
    </p:spTree>
    <p:extLst>
      <p:ext uri="{BB962C8B-B14F-4D97-AF65-F5344CB8AC3E}">
        <p14:creationId xmlns:p14="http://schemas.microsoft.com/office/powerpoint/2010/main" val="86126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21"/>
          <p:cNvSpPr/>
          <p:nvPr/>
        </p:nvSpPr>
        <p:spPr>
          <a:xfrm>
            <a:off x="0" y="1143000"/>
            <a:ext cx="9144000" cy="5166360"/>
          </a:xfrm>
          <a:prstGeom prst="rect">
            <a:avLst/>
          </a:prstGeom>
          <a:solidFill>
            <a:schemeClr val="bg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68</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Assign Fill Factors and </a:t>
            </a:r>
            <a:br>
              <a:rPr lang="en-US" dirty="0" smtClean="0"/>
            </a:br>
            <a:r>
              <a:rPr lang="en-US" dirty="0" smtClean="0"/>
              <a:t>Follow a REBUILD Plan</a:t>
            </a:r>
            <a:endParaRPr lang="en-US" dirty="0"/>
          </a:p>
        </p:txBody>
      </p:sp>
      <p:graphicFrame>
        <p:nvGraphicFramePr>
          <p:cNvPr id="9" name="Content Placeholder 8"/>
          <p:cNvGraphicFramePr>
            <a:graphicFrameLocks noGrp="1"/>
          </p:cNvGraphicFramePr>
          <p:nvPr>
            <p:ph sz="quarter" idx="10"/>
            <p:extLst>
              <p:ext uri="{D42A27DB-BD31-4B8C-83A1-F6EECF244321}">
                <p14:modId xmlns:p14="http://schemas.microsoft.com/office/powerpoint/2010/main" val="2566618010"/>
              </p:ext>
            </p:extLst>
          </p:nvPr>
        </p:nvGraphicFramePr>
        <p:xfrm>
          <a:off x="0" y="1151669"/>
          <a:ext cx="9144000" cy="5157691"/>
        </p:xfrm>
        <a:graphic>
          <a:graphicData uri="http://schemas.openxmlformats.org/drawingml/2006/table">
            <a:tbl>
              <a:tblPr firstRow="1" firstCol="1" bandRow="1"/>
              <a:tblGrid>
                <a:gridCol w="708745"/>
                <a:gridCol w="3616512"/>
                <a:gridCol w="798286"/>
                <a:gridCol w="4020457"/>
              </a:tblGrid>
              <a:tr h="356434">
                <a:tc gridSpan="4">
                  <a:txBody>
                    <a:bodyPr/>
                    <a:lstStyle/>
                    <a:p>
                      <a:pPr marL="0" marR="0" algn="ctr">
                        <a:lnSpc>
                          <a:spcPts val="1800"/>
                        </a:lnSpc>
                        <a:spcBef>
                          <a:spcPts val="0"/>
                        </a:spcBef>
                        <a:spcAft>
                          <a:spcPts val="0"/>
                        </a:spcAft>
                      </a:pPr>
                      <a:r>
                        <a:rPr lang="en-US" sz="1500" dirty="0">
                          <a:solidFill>
                            <a:srgbClr val="000000"/>
                          </a:solidFill>
                          <a:effectLst/>
                          <a:latin typeface="Arial Black"/>
                          <a:ea typeface="Calibri"/>
                          <a:cs typeface="Times New Roman"/>
                        </a:rPr>
                        <a:t>“Index Maintenance Guidelines”</a:t>
                      </a:r>
                      <a:endParaRPr lang="en-US" sz="700" dirty="0">
                        <a:effectLst/>
                        <a:latin typeface="Calibri"/>
                        <a:ea typeface="Calibri"/>
                        <a:cs typeface="Times New Roman"/>
                      </a:endParaRPr>
                    </a:p>
                    <a:p>
                      <a:pPr marL="0" marR="0" algn="ctr">
                        <a:lnSpc>
                          <a:spcPct val="107000"/>
                        </a:lnSpc>
                        <a:spcBef>
                          <a:spcPts val="0"/>
                        </a:spcBef>
                        <a:spcAft>
                          <a:spcPts val="0"/>
                        </a:spcAft>
                      </a:pPr>
                      <a:r>
                        <a:rPr lang="en-US" sz="800" dirty="0">
                          <a:solidFill>
                            <a:srgbClr val="000000"/>
                          </a:solidFill>
                          <a:effectLst/>
                          <a:latin typeface="Arial Black"/>
                          <a:ea typeface="Calibri"/>
                          <a:cs typeface="Times New Roman"/>
                        </a:rPr>
                        <a:t>Jeff Moden/Ed Wagner - Rev 00 – 11 Jan 2019</a:t>
                      </a:r>
                      <a:endParaRPr lang="en-US" sz="700" dirty="0">
                        <a:effectLst/>
                        <a:latin typeface="Calibri"/>
                        <a:ea typeface="Calibri"/>
                        <a:cs typeface="Times New Roman"/>
                      </a:endParaRPr>
                    </a:p>
                  </a:txBody>
                  <a:tcPr marL="54112" marR="54112" marT="54112" marB="0" anchor="b">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BDD6EE"/>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292888">
                <a:tc>
                  <a:txBody>
                    <a:bodyPr/>
                    <a:lstStyle/>
                    <a:p>
                      <a:pPr marL="0" marR="0" algn="ctr">
                        <a:lnSpc>
                          <a:spcPct val="107000"/>
                        </a:lnSpc>
                        <a:spcBef>
                          <a:spcPts val="0"/>
                        </a:spcBef>
                        <a:spcAft>
                          <a:spcPts val="0"/>
                        </a:spcAft>
                      </a:pPr>
                      <a:r>
                        <a:rPr lang="en-US" sz="800" dirty="0">
                          <a:effectLst/>
                          <a:latin typeface="Arial Black"/>
                          <a:ea typeface="Calibri"/>
                          <a:cs typeface="Times New Roman"/>
                        </a:rPr>
                        <a:t>Fill Factor to Assign</a:t>
                      </a:r>
                      <a:endParaRPr lang="en-US" sz="800" dirty="0">
                        <a:effectLst/>
                        <a:latin typeface="Calibri"/>
                        <a:ea typeface="Calibri"/>
                        <a:cs typeface="Times New Roman"/>
                      </a:endParaRPr>
                    </a:p>
                  </a:txBody>
                  <a:tcPr marL="50818" marR="50818" marT="0" marB="0" anchor="b">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Arial Black"/>
                          <a:ea typeface="Calibri"/>
                          <a:cs typeface="Times New Roman"/>
                        </a:rPr>
                        <a:t>Index “Type”</a:t>
                      </a:r>
                      <a:endParaRPr lang="en-US" sz="800" dirty="0">
                        <a:effectLst/>
                        <a:latin typeface="Calibri"/>
                        <a:ea typeface="Calibri"/>
                        <a:cs typeface="Times New Roman"/>
                      </a:endParaRPr>
                    </a:p>
                  </a:txBody>
                  <a:tcPr marL="50818" marR="50818" marT="0" marB="0" anchor="b">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effectLst/>
                          <a:latin typeface="Arial Black"/>
                          <a:ea typeface="Calibri"/>
                          <a:cs typeface="Times New Roman"/>
                        </a:rPr>
                        <a:t>When to Check</a:t>
                      </a:r>
                      <a:endParaRPr lang="en-US" sz="800">
                        <a:effectLst/>
                        <a:latin typeface="Calibri"/>
                        <a:ea typeface="Calibri"/>
                        <a:cs typeface="Times New Roman"/>
                      </a:endParaRPr>
                    </a:p>
                  </a:txBody>
                  <a:tcPr marL="50818" marR="50818" marT="0" marB="0" anchor="b">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effectLst/>
                          <a:latin typeface="Arial Black"/>
                          <a:ea typeface="Calibri"/>
                          <a:cs typeface="Times New Roman"/>
                        </a:rPr>
                        <a:t>When to Rebuild and Notes</a:t>
                      </a:r>
                      <a:br>
                        <a:rPr lang="en-US" sz="800">
                          <a:effectLst/>
                          <a:latin typeface="Arial Black"/>
                          <a:ea typeface="Calibri"/>
                          <a:cs typeface="Times New Roman"/>
                        </a:rPr>
                      </a:br>
                      <a:r>
                        <a:rPr lang="en-US" sz="800">
                          <a:effectLst/>
                          <a:latin typeface="Arial Black"/>
                          <a:ea typeface="Calibri"/>
                          <a:cs typeface="Times New Roman"/>
                        </a:rPr>
                        <a:t>(Never Reorganize)</a:t>
                      </a:r>
                      <a:endParaRPr lang="en-US" sz="800">
                        <a:effectLst/>
                        <a:latin typeface="Calibri"/>
                        <a:ea typeface="Calibri"/>
                        <a:cs typeface="Times New Roman"/>
                      </a:endParaRPr>
                    </a:p>
                  </a:txBody>
                  <a:tcPr marL="50818" marR="50818" marT="0" marB="0" anchor="b">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495431">
                <a:tc>
                  <a:txBody>
                    <a:bodyPr/>
                    <a:lstStyle/>
                    <a:p>
                      <a:pPr marL="0" marR="0" algn="ctr">
                        <a:lnSpc>
                          <a:spcPct val="107000"/>
                        </a:lnSpc>
                        <a:spcBef>
                          <a:spcPts val="0"/>
                        </a:spcBef>
                        <a:spcAft>
                          <a:spcPts val="0"/>
                        </a:spcAft>
                      </a:pPr>
                      <a:r>
                        <a:rPr lang="en-US" sz="800" dirty="0">
                          <a:effectLst/>
                          <a:latin typeface="Calibri"/>
                          <a:ea typeface="Calibri"/>
                          <a:cs typeface="Times New Roman"/>
                        </a:rPr>
                        <a:t>100</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dirty="0">
                          <a:effectLst/>
                          <a:latin typeface="Calibri"/>
                          <a:ea typeface="Calibri"/>
                          <a:cs typeface="Times New Roman"/>
                        </a:rPr>
                        <a:t>Static or nearly static</a:t>
                      </a:r>
                      <a:br>
                        <a:rPr lang="en-US" sz="800" b="1" dirty="0">
                          <a:effectLst/>
                          <a:latin typeface="Calibri"/>
                          <a:ea typeface="Calibri"/>
                          <a:cs typeface="Times New Roman"/>
                        </a:rPr>
                      </a:br>
                      <a:r>
                        <a:rPr lang="en-US" sz="800" dirty="0">
                          <a:effectLst/>
                          <a:latin typeface="Calibri"/>
                          <a:ea typeface="Calibri"/>
                          <a:cs typeface="Times New Roman"/>
                        </a:rPr>
                        <a:t>Read Only, Reference tables, almost never written to. </a:t>
                      </a:r>
                      <a:r>
                        <a:rPr lang="en-US" sz="800" dirty="0" err="1">
                          <a:effectLst/>
                          <a:latin typeface="Calibri"/>
                          <a:ea typeface="Calibri"/>
                          <a:cs typeface="Times New Roman"/>
                        </a:rPr>
                        <a:t>Sys.dm_db_index_usage_stats</a:t>
                      </a:r>
                      <a:r>
                        <a:rPr lang="en-US" sz="800" dirty="0">
                          <a:effectLst/>
                          <a:latin typeface="Calibri"/>
                          <a:ea typeface="Calibri"/>
                          <a:cs typeface="Times New Roman"/>
                        </a:rPr>
                        <a:t> can really help find these.  If you have no “user updates” for 30 days, usually a shoe-in.</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effectLst/>
                          <a:latin typeface="Calibri"/>
                          <a:ea typeface="Calibri"/>
                          <a:cs typeface="Times New Roman"/>
                        </a:rPr>
                        <a:t>Month, Quarter, or Year</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a:effectLst/>
                          <a:latin typeface="Calibri"/>
                          <a:ea typeface="Calibri"/>
                          <a:cs typeface="Times New Roman"/>
                        </a:rPr>
                        <a:t>&gt;1% Logical Fragmentation</a:t>
                      </a:r>
                      <a:endParaRPr lang="en-US" sz="800">
                        <a:effectLst/>
                        <a:latin typeface="Calibri"/>
                        <a:ea typeface="Calibri"/>
                        <a:cs typeface="Times New Roman"/>
                      </a:endParaRP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616266">
                <a:tc>
                  <a:txBody>
                    <a:bodyPr/>
                    <a:lstStyle/>
                    <a:p>
                      <a:pPr marL="0" marR="0" algn="ctr">
                        <a:lnSpc>
                          <a:spcPct val="107000"/>
                        </a:lnSpc>
                        <a:spcBef>
                          <a:spcPts val="0"/>
                        </a:spcBef>
                        <a:spcAft>
                          <a:spcPts val="0"/>
                        </a:spcAft>
                      </a:pPr>
                      <a:r>
                        <a:rPr lang="en-US" sz="800">
                          <a:effectLst/>
                          <a:latin typeface="Calibri"/>
                          <a:ea typeface="Calibri"/>
                          <a:cs typeface="Times New Roman"/>
                        </a:rPr>
                        <a:t>99</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dirty="0">
                          <a:effectLst/>
                          <a:latin typeface="Calibri"/>
                          <a:ea typeface="Calibri"/>
                          <a:cs typeface="Times New Roman"/>
                        </a:rPr>
                        <a:t>Append Only / Ever Increasing</a:t>
                      </a:r>
                      <a:br>
                        <a:rPr lang="en-US" sz="800" b="1" dirty="0">
                          <a:effectLst/>
                          <a:latin typeface="Calibri"/>
                          <a:ea typeface="Calibri"/>
                          <a:cs typeface="Times New Roman"/>
                        </a:rPr>
                      </a:br>
                      <a:r>
                        <a:rPr lang="en-US" sz="800" dirty="0">
                          <a:effectLst/>
                          <a:latin typeface="Calibri"/>
                          <a:ea typeface="Calibri"/>
                          <a:cs typeface="Times New Roman"/>
                        </a:rPr>
                        <a:t>Lead column is Identity, </a:t>
                      </a:r>
                      <a:r>
                        <a:rPr lang="en-US" sz="800" dirty="0" err="1">
                          <a:effectLst/>
                          <a:latin typeface="Calibri"/>
                          <a:ea typeface="Calibri"/>
                          <a:cs typeface="Times New Roman"/>
                        </a:rPr>
                        <a:t>NewSequentialID</a:t>
                      </a:r>
                      <a:r>
                        <a:rPr lang="en-US" sz="800" dirty="0">
                          <a:effectLst/>
                          <a:latin typeface="Calibri"/>
                          <a:ea typeface="Calibri"/>
                          <a:cs typeface="Times New Roman"/>
                        </a:rPr>
                        <a:t>, some dates/times, Sequences, </a:t>
                      </a:r>
                      <a:r>
                        <a:rPr lang="en-US" sz="800" dirty="0" err="1">
                          <a:effectLst/>
                          <a:latin typeface="Calibri"/>
                          <a:ea typeface="Calibri"/>
                          <a:cs typeface="Times New Roman"/>
                        </a:rPr>
                        <a:t>etc</a:t>
                      </a:r>
                      <a:r>
                        <a:rPr lang="en-US" sz="800" dirty="0">
                          <a:effectLst/>
                          <a:latin typeface="Calibri"/>
                          <a:ea typeface="Calibri"/>
                          <a:cs typeface="Times New Roman"/>
                        </a:rPr>
                        <a:t>, with near zero logical fragmentation and very high page density. Again, </a:t>
                      </a:r>
                      <a:r>
                        <a:rPr lang="en-US" sz="800" dirty="0" err="1">
                          <a:effectLst/>
                          <a:latin typeface="Calibri"/>
                          <a:ea typeface="Calibri"/>
                          <a:cs typeface="Times New Roman"/>
                        </a:rPr>
                        <a:t>sys.dm_db_index_usage_stats</a:t>
                      </a:r>
                      <a:r>
                        <a:rPr lang="en-US" sz="800" dirty="0">
                          <a:effectLst/>
                          <a:latin typeface="Calibri"/>
                          <a:ea typeface="Calibri"/>
                          <a:cs typeface="Times New Roman"/>
                        </a:rPr>
                        <a:t> will separate these from 100% because there will be “user updates”.</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effectLst/>
                          <a:latin typeface="Calibri"/>
                          <a:ea typeface="Calibri"/>
                          <a:cs typeface="Times New Roman"/>
                        </a:rPr>
                        <a:t>Month, Quarter, or Year</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a:effectLst/>
                          <a:latin typeface="Calibri"/>
                          <a:ea typeface="Calibri"/>
                          <a:cs typeface="Times New Roman"/>
                        </a:rPr>
                        <a:t>&gt;1% Logical Fragmentation</a:t>
                      </a:r>
                      <a:endParaRPr lang="en-US" sz="800">
                        <a:effectLst/>
                        <a:latin typeface="Calibri"/>
                        <a:ea typeface="Calibri"/>
                        <a:cs typeface="Times New Roman"/>
                      </a:endParaRP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495431">
                <a:tc>
                  <a:txBody>
                    <a:bodyPr/>
                    <a:lstStyle/>
                    <a:p>
                      <a:pPr marL="0" marR="0" algn="ctr">
                        <a:lnSpc>
                          <a:spcPct val="107000"/>
                        </a:lnSpc>
                        <a:spcBef>
                          <a:spcPts val="0"/>
                        </a:spcBef>
                        <a:spcAft>
                          <a:spcPts val="0"/>
                        </a:spcAft>
                      </a:pPr>
                      <a:r>
                        <a:rPr lang="en-US" sz="800">
                          <a:effectLst/>
                          <a:latin typeface="Calibri"/>
                          <a:ea typeface="Calibri"/>
                          <a:cs typeface="Times New Roman"/>
                        </a:rPr>
                        <a:t>98</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dirty="0">
                          <a:effectLst/>
                          <a:latin typeface="Calibri"/>
                          <a:ea typeface="Calibri"/>
                          <a:cs typeface="Times New Roman"/>
                        </a:rPr>
                        <a:t>Sequential Silos</a:t>
                      </a:r>
                      <a:br>
                        <a:rPr lang="en-US" sz="800" b="1" dirty="0">
                          <a:effectLst/>
                          <a:latin typeface="Calibri"/>
                          <a:ea typeface="Calibri"/>
                          <a:cs typeface="Times New Roman"/>
                        </a:rPr>
                      </a:br>
                      <a:r>
                        <a:rPr lang="en-US" sz="800" dirty="0">
                          <a:effectLst/>
                          <a:latin typeface="Calibri"/>
                          <a:ea typeface="Calibri"/>
                          <a:cs typeface="Times New Roman"/>
                        </a:rPr>
                        <a:t>Usually single column NCI where related CI is Ever Increasing.  High logical fragmentation but also has very high page density (usually &gt;95%). Use </a:t>
                      </a:r>
                      <a:r>
                        <a:rPr lang="en-US" sz="800" dirty="0" err="1">
                          <a:effectLst/>
                          <a:latin typeface="Calibri"/>
                          <a:ea typeface="Calibri"/>
                          <a:cs typeface="Times New Roman"/>
                        </a:rPr>
                        <a:t>sys.dm_db_index_physical_stats</a:t>
                      </a:r>
                      <a:r>
                        <a:rPr lang="en-US" sz="800" dirty="0">
                          <a:effectLst/>
                          <a:latin typeface="Calibri"/>
                          <a:ea typeface="Calibri"/>
                          <a:cs typeface="Times New Roman"/>
                        </a:rPr>
                        <a:t> to find.</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effectLst/>
                          <a:latin typeface="Calibri"/>
                          <a:ea typeface="Calibri"/>
                          <a:cs typeface="Times New Roman"/>
                        </a:rPr>
                        <a:t>Daily</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dirty="0">
                          <a:effectLst/>
                          <a:latin typeface="Calibri"/>
                          <a:ea typeface="Calibri"/>
                          <a:cs typeface="Times New Roman"/>
                        </a:rPr>
                        <a:t>&gt;XX% Logical Fragmentation</a:t>
                      </a:r>
                      <a:br>
                        <a:rPr lang="en-US" sz="800" b="1" dirty="0">
                          <a:effectLst/>
                          <a:latin typeface="Calibri"/>
                          <a:ea typeface="Calibri"/>
                          <a:cs typeface="Times New Roman"/>
                        </a:rPr>
                      </a:br>
                      <a:r>
                        <a:rPr lang="en-US" sz="800" dirty="0">
                          <a:effectLst/>
                          <a:latin typeface="Calibri"/>
                          <a:ea typeface="Calibri"/>
                          <a:cs typeface="Times New Roman"/>
                        </a:rPr>
                        <a:t>May have to analyze the daily workload for what XX% should be but a good place to start is 10%.</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495431">
                <a:tc>
                  <a:txBody>
                    <a:bodyPr/>
                    <a:lstStyle/>
                    <a:p>
                      <a:pPr marL="0" marR="0" algn="ctr">
                        <a:lnSpc>
                          <a:spcPct val="107000"/>
                        </a:lnSpc>
                        <a:spcBef>
                          <a:spcPts val="0"/>
                        </a:spcBef>
                        <a:spcAft>
                          <a:spcPts val="0"/>
                        </a:spcAft>
                      </a:pPr>
                      <a:r>
                        <a:rPr lang="en-US" sz="800">
                          <a:effectLst/>
                          <a:latin typeface="Calibri"/>
                          <a:ea typeface="Calibri"/>
                          <a:cs typeface="Times New Roman"/>
                        </a:rPr>
                        <a:t>97</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dirty="0">
                          <a:effectLst/>
                          <a:latin typeface="Calibri"/>
                          <a:ea typeface="Calibri"/>
                          <a:cs typeface="Times New Roman"/>
                        </a:rPr>
                        <a:t>Append Only with “</a:t>
                      </a:r>
                      <a:r>
                        <a:rPr lang="en-US" sz="800" b="1" dirty="0" err="1">
                          <a:effectLst/>
                          <a:latin typeface="Calibri"/>
                          <a:ea typeface="Calibri"/>
                          <a:cs typeface="Times New Roman"/>
                        </a:rPr>
                        <a:t>ExpAnsive</a:t>
                      </a:r>
                      <a:r>
                        <a:rPr lang="en-US" sz="800" b="1" dirty="0">
                          <a:effectLst/>
                          <a:latin typeface="Calibri"/>
                          <a:ea typeface="Calibri"/>
                          <a:cs typeface="Times New Roman"/>
                        </a:rPr>
                        <a:t>” Updates</a:t>
                      </a:r>
                      <a:br>
                        <a:rPr lang="en-US" sz="800" b="1" dirty="0">
                          <a:effectLst/>
                          <a:latin typeface="Calibri"/>
                          <a:ea typeface="Calibri"/>
                          <a:cs typeface="Times New Roman"/>
                        </a:rPr>
                      </a:br>
                      <a:r>
                        <a:rPr lang="en-US" sz="800" dirty="0">
                          <a:effectLst/>
                          <a:latin typeface="Calibri"/>
                          <a:ea typeface="Calibri"/>
                          <a:cs typeface="Times New Roman"/>
                        </a:rPr>
                        <a:t>Usually Ever Increasing CI with fragmentation but could be an NCI, as well.  Try to fix these but, if you can’t, keep at 97 so you know what they are.  Never label as “Hopeless” even if they are.</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a:ea typeface="Calibri"/>
                          <a:cs typeface="Times New Roman"/>
                        </a:rPr>
                        <a:t>Daily</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dirty="0">
                          <a:effectLst/>
                          <a:latin typeface="Calibri"/>
                          <a:ea typeface="Calibri"/>
                          <a:cs typeface="Times New Roman"/>
                        </a:rPr>
                        <a:t>&gt;XX% Logical Fragmentation OR Page Density &lt; (Fill Factor – XX)</a:t>
                      </a:r>
                      <a:br>
                        <a:rPr lang="en-US" sz="800" b="1" dirty="0">
                          <a:effectLst/>
                          <a:latin typeface="Calibri"/>
                          <a:ea typeface="Calibri"/>
                          <a:cs typeface="Times New Roman"/>
                        </a:rPr>
                      </a:br>
                      <a:r>
                        <a:rPr lang="en-US" sz="800" dirty="0">
                          <a:effectLst/>
                          <a:latin typeface="Calibri"/>
                          <a:ea typeface="Calibri"/>
                          <a:cs typeface="Times New Roman"/>
                        </a:rPr>
                        <a:t>May have to analyze the daily workload for what XX% should be but a good place to start is 10%.  Remember, we’re usually trying to save on memory here because the page splits cannot be prevented.</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374597">
                <a:tc>
                  <a:txBody>
                    <a:bodyPr/>
                    <a:lstStyle/>
                    <a:p>
                      <a:pPr marL="0" marR="0" algn="ctr">
                        <a:lnSpc>
                          <a:spcPct val="107000"/>
                        </a:lnSpc>
                        <a:spcBef>
                          <a:spcPts val="0"/>
                        </a:spcBef>
                        <a:spcAft>
                          <a:spcPts val="0"/>
                        </a:spcAft>
                      </a:pPr>
                      <a:r>
                        <a:rPr lang="en-US" sz="800">
                          <a:effectLst/>
                          <a:latin typeface="Calibri"/>
                          <a:ea typeface="Calibri"/>
                          <a:cs typeface="Times New Roman"/>
                        </a:rPr>
                        <a:t>Ends with “2”</a:t>
                      </a:r>
                      <a:br>
                        <a:rPr lang="en-US" sz="800">
                          <a:effectLst/>
                          <a:latin typeface="Calibri"/>
                          <a:ea typeface="Calibri"/>
                          <a:cs typeface="Times New Roman"/>
                        </a:rPr>
                      </a:br>
                      <a:r>
                        <a:rPr lang="en-US" sz="800">
                          <a:effectLst/>
                          <a:latin typeface="Calibri"/>
                          <a:ea typeface="Calibri"/>
                          <a:cs typeface="Times New Roman"/>
                        </a:rPr>
                        <a:t>(Usually 82 or 92)</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a:effectLst/>
                          <a:latin typeface="Calibri"/>
                          <a:ea typeface="Calibri"/>
                          <a:cs typeface="Times New Roman"/>
                        </a:rPr>
                        <a:t>Unknown but needed to recover disk space</a:t>
                      </a:r>
                      <a:br>
                        <a:rPr lang="en-US" sz="800" b="1">
                          <a:effectLst/>
                          <a:latin typeface="Calibri"/>
                          <a:ea typeface="Calibri"/>
                          <a:cs typeface="Times New Roman"/>
                        </a:rPr>
                      </a:br>
                      <a:r>
                        <a:rPr lang="en-US" sz="800">
                          <a:effectLst/>
                          <a:latin typeface="Calibri"/>
                          <a:ea typeface="Calibri"/>
                          <a:cs typeface="Times New Roman"/>
                        </a:rPr>
                        <a:t>The “2” stands for “TO DO” and you need to analyze these someday.  If BIG, analyze ASAP!</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dirty="0">
                          <a:effectLst/>
                          <a:latin typeface="Calibri"/>
                          <a:ea typeface="Calibri"/>
                          <a:cs typeface="Times New Roman"/>
                        </a:rPr>
                        <a:t>Daily</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dirty="0">
                          <a:effectLst/>
                          <a:latin typeface="Calibri"/>
                          <a:ea typeface="Calibri"/>
                          <a:cs typeface="Times New Roman"/>
                        </a:rPr>
                        <a:t>&gt;XX% Logical Fragmentation OR Page Density &lt; (Fill Factor – XX)</a:t>
                      </a:r>
                      <a:br>
                        <a:rPr lang="en-US" sz="800" b="1" dirty="0">
                          <a:effectLst/>
                          <a:latin typeface="Calibri"/>
                          <a:ea typeface="Calibri"/>
                          <a:cs typeface="Times New Roman"/>
                        </a:rPr>
                      </a:br>
                      <a:r>
                        <a:rPr lang="en-US" sz="800" dirty="0">
                          <a:effectLst/>
                          <a:latin typeface="Calibri"/>
                          <a:ea typeface="Calibri"/>
                          <a:cs typeface="Times New Roman"/>
                        </a:rPr>
                        <a:t>May have to analyze the daily workload for what XX should be but a good place to start is 10 for both types of fragmentation.</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616266">
                <a:tc>
                  <a:txBody>
                    <a:bodyPr/>
                    <a:lstStyle/>
                    <a:p>
                      <a:pPr marL="0" marR="0" algn="ctr">
                        <a:lnSpc>
                          <a:spcPct val="107000"/>
                        </a:lnSpc>
                        <a:spcBef>
                          <a:spcPts val="0"/>
                        </a:spcBef>
                        <a:spcAft>
                          <a:spcPts val="0"/>
                        </a:spcAft>
                      </a:pPr>
                      <a:r>
                        <a:rPr lang="en-US" sz="800">
                          <a:effectLst/>
                          <a:latin typeface="Calibri"/>
                          <a:ea typeface="Calibri"/>
                          <a:cs typeface="Times New Roman"/>
                        </a:rPr>
                        <a:t>Ends with “1”</a:t>
                      </a:r>
                      <a:br>
                        <a:rPr lang="en-US" sz="800">
                          <a:effectLst/>
                          <a:latin typeface="Calibri"/>
                          <a:ea typeface="Calibri"/>
                          <a:cs typeface="Times New Roman"/>
                        </a:rPr>
                      </a:br>
                      <a:r>
                        <a:rPr lang="en-US" sz="800">
                          <a:effectLst/>
                          <a:latin typeface="Calibri"/>
                          <a:ea typeface="Calibri"/>
                          <a:cs typeface="Times New Roman"/>
                        </a:rPr>
                        <a:t>(usually 71, 81, or 91)</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a:effectLst/>
                          <a:latin typeface="Calibri"/>
                          <a:ea typeface="Calibri"/>
                          <a:cs typeface="Times New Roman"/>
                        </a:rPr>
                        <a:t>Evenly Distributed</a:t>
                      </a:r>
                      <a:br>
                        <a:rPr lang="en-US" sz="800" b="1">
                          <a:effectLst/>
                          <a:latin typeface="Calibri"/>
                          <a:ea typeface="Calibri"/>
                          <a:cs typeface="Times New Roman"/>
                        </a:rPr>
                      </a:br>
                      <a:r>
                        <a:rPr lang="en-US" sz="800">
                          <a:effectLst/>
                          <a:latin typeface="Calibri"/>
                          <a:ea typeface="Calibri"/>
                          <a:cs typeface="Times New Roman"/>
                        </a:rPr>
                        <a:t>Typically, the leading column is a Random GUID.  Very little else is truly “Evenly Distributed”.  Note that </a:t>
                      </a:r>
                      <a:r>
                        <a:rPr lang="en-US" sz="800" u="sng">
                          <a:effectLst/>
                          <a:latin typeface="Calibri"/>
                          <a:ea typeface="Calibri"/>
                          <a:cs typeface="Times New Roman"/>
                        </a:rPr>
                        <a:t>NEWSEQUENTIALID</a:t>
                      </a:r>
                      <a:r>
                        <a:rPr lang="en-US" sz="800">
                          <a:effectLst/>
                          <a:latin typeface="Calibri"/>
                          <a:ea typeface="Calibri"/>
                          <a:cs typeface="Times New Roman"/>
                        </a:rPr>
                        <a:t> is NOT “Evenly Distributed”.  It’s actually a “Sequential Silo” (98%).</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effectLst/>
                          <a:latin typeface="Calibri"/>
                          <a:ea typeface="Calibri"/>
                          <a:cs typeface="Times New Roman"/>
                        </a:rPr>
                        <a:t>Daily</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dirty="0">
                          <a:effectLst/>
                          <a:latin typeface="Calibri"/>
                          <a:ea typeface="Calibri"/>
                          <a:cs typeface="Times New Roman"/>
                        </a:rPr>
                        <a:t>&gt;1% Logical Fragmentation</a:t>
                      </a:r>
                      <a:br>
                        <a:rPr lang="en-US" sz="800" b="1" dirty="0">
                          <a:effectLst/>
                          <a:latin typeface="Calibri"/>
                          <a:ea typeface="Calibri"/>
                          <a:cs typeface="Times New Roman"/>
                        </a:rPr>
                      </a:br>
                      <a:r>
                        <a:rPr lang="en-US" sz="800" dirty="0">
                          <a:effectLst/>
                          <a:latin typeface="Calibri"/>
                          <a:ea typeface="Calibri"/>
                          <a:cs typeface="Times New Roman"/>
                        </a:rPr>
                        <a:t>May have to analyze which Fill Factor to use (all end with “1”) to achieve prolonged periods with zero fragmentation but should always rebuild when logical fragmentation is greater than 1%, which is where bad page splits start in earnest.</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737100">
                <a:tc>
                  <a:txBody>
                    <a:bodyPr/>
                    <a:lstStyle/>
                    <a:p>
                      <a:pPr marL="0" marR="0" algn="ctr">
                        <a:lnSpc>
                          <a:spcPct val="107000"/>
                        </a:lnSpc>
                        <a:spcBef>
                          <a:spcPts val="0"/>
                        </a:spcBef>
                        <a:spcAft>
                          <a:spcPts val="0"/>
                        </a:spcAft>
                      </a:pPr>
                      <a:r>
                        <a:rPr lang="en-US" sz="800">
                          <a:effectLst/>
                          <a:latin typeface="Calibri"/>
                          <a:ea typeface="Calibri"/>
                          <a:cs typeface="Times New Roman"/>
                        </a:rPr>
                        <a:t>Ends with “0”</a:t>
                      </a:r>
                      <a:br>
                        <a:rPr lang="en-US" sz="800">
                          <a:effectLst/>
                          <a:latin typeface="Calibri"/>
                          <a:ea typeface="Calibri"/>
                          <a:cs typeface="Times New Roman"/>
                        </a:rPr>
                      </a:br>
                      <a:r>
                        <a:rPr lang="en-US" sz="800">
                          <a:effectLst/>
                          <a:latin typeface="Calibri"/>
                          <a:ea typeface="Calibri"/>
                          <a:cs typeface="Times New Roman"/>
                        </a:rPr>
                        <a:t>(except for 100 and 0. Usually 80 or 90.)</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a:effectLst/>
                          <a:latin typeface="Calibri"/>
                          <a:ea typeface="Calibri"/>
                          <a:cs typeface="Times New Roman"/>
                        </a:rPr>
                        <a:t>Random Silos and Hopeless (permanently fragmented)</a:t>
                      </a:r>
                      <a:br>
                        <a:rPr lang="en-US" sz="800" b="1">
                          <a:effectLst/>
                          <a:latin typeface="Calibri"/>
                          <a:ea typeface="Calibri"/>
                          <a:cs typeface="Times New Roman"/>
                        </a:rPr>
                      </a:br>
                      <a:r>
                        <a:rPr lang="en-US" sz="800">
                          <a:effectLst/>
                          <a:latin typeface="Calibri"/>
                          <a:ea typeface="Calibri"/>
                          <a:cs typeface="Times New Roman"/>
                        </a:rPr>
                        <a:t>Manually assigned as “Hopeless” such as random or “Out of Order Silos” and unfixable ExpAnsive Updates where rampant logical and physical fragmentation can’t be slowed down and fits none of the other Fill Factors. Make sure these don’t fit other Fill Factor requirements, especially 97%.</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effectLst/>
                          <a:latin typeface="Calibri"/>
                          <a:ea typeface="Calibri"/>
                          <a:cs typeface="Times New Roman"/>
                        </a:rPr>
                        <a:t>Daily</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dirty="0">
                          <a:effectLst/>
                          <a:latin typeface="Calibri"/>
                          <a:ea typeface="Calibri"/>
                          <a:cs typeface="Times New Roman"/>
                        </a:rPr>
                        <a:t>&gt;XX% Logical Fragmentation OR Page Density &lt; (Fill Factor – XX)</a:t>
                      </a:r>
                      <a:br>
                        <a:rPr lang="en-US" sz="800" b="1" dirty="0">
                          <a:effectLst/>
                          <a:latin typeface="Calibri"/>
                          <a:ea typeface="Calibri"/>
                          <a:cs typeface="Times New Roman"/>
                        </a:rPr>
                      </a:br>
                      <a:r>
                        <a:rPr lang="en-US" sz="800" dirty="0">
                          <a:effectLst/>
                          <a:latin typeface="Calibri"/>
                          <a:ea typeface="Calibri"/>
                          <a:cs typeface="Times New Roman"/>
                        </a:rPr>
                        <a:t>May have to analyze the daily workload for what XX should be but a good place to start is 10 for both types of fragmentation.  Need to analyze what the Fill Factor should be to minimize splits if possible and save memory if can’t minimize splits.</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495431">
                <a:tc>
                  <a:txBody>
                    <a:bodyPr/>
                    <a:lstStyle/>
                    <a:p>
                      <a:pPr marL="0" marR="0" algn="ctr">
                        <a:lnSpc>
                          <a:spcPct val="107000"/>
                        </a:lnSpc>
                        <a:spcBef>
                          <a:spcPts val="0"/>
                        </a:spcBef>
                        <a:spcAft>
                          <a:spcPts val="0"/>
                        </a:spcAft>
                      </a:pPr>
                      <a:r>
                        <a:rPr lang="en-US" sz="800">
                          <a:effectLst/>
                          <a:latin typeface="Calibri"/>
                          <a:ea typeface="Calibri"/>
                          <a:cs typeface="Times New Roman"/>
                        </a:rPr>
                        <a:t>0</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a:effectLst/>
                          <a:latin typeface="Calibri"/>
                          <a:ea typeface="Calibri"/>
                          <a:cs typeface="Times New Roman"/>
                        </a:rPr>
                        <a:t>Default/Unknown</a:t>
                      </a:r>
                      <a:endParaRPr lang="en-US" sz="800">
                        <a:effectLst/>
                        <a:latin typeface="Calibri"/>
                        <a:ea typeface="Calibri"/>
                        <a:cs typeface="Times New Roman"/>
                      </a:endParaRPr>
                    </a:p>
                    <a:p>
                      <a:pPr marL="0" marR="0">
                        <a:lnSpc>
                          <a:spcPct val="107000"/>
                        </a:lnSpc>
                        <a:spcBef>
                          <a:spcPts val="0"/>
                        </a:spcBef>
                        <a:spcAft>
                          <a:spcPts val="0"/>
                        </a:spcAft>
                      </a:pPr>
                      <a:r>
                        <a:rPr lang="en-US" sz="800">
                          <a:effectLst/>
                          <a:latin typeface="Calibri"/>
                          <a:ea typeface="Calibri"/>
                          <a:cs typeface="Times New Roman"/>
                        </a:rPr>
                        <a:t>Never defrag as “0”. If need to recover space but haven’t figured out the type of index required, use a Fill Factor that ends with “2” to mark it as “To Do”.</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800">
                          <a:effectLst/>
                          <a:latin typeface="Calibri"/>
                          <a:ea typeface="Calibri"/>
                          <a:cs typeface="Times New Roman"/>
                        </a:rPr>
                        <a:t>Once Each</a:t>
                      </a: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b="1" dirty="0">
                          <a:effectLst/>
                          <a:latin typeface="Calibri"/>
                          <a:ea typeface="Calibri"/>
                          <a:cs typeface="Times New Roman"/>
                        </a:rPr>
                        <a:t>Assign a Fill Factor to these or leave them alone.</a:t>
                      </a:r>
                      <a:endParaRPr lang="en-US" sz="800" dirty="0">
                        <a:effectLst/>
                        <a:latin typeface="Calibri"/>
                        <a:ea typeface="Calibri"/>
                        <a:cs typeface="Times New Roman"/>
                      </a:endParaRPr>
                    </a:p>
                  </a:txBody>
                  <a:tcPr marL="50818" marR="50818"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0919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69</a:t>
            </a:fld>
            <a:r>
              <a:rPr lang="en-US" smtClean="0"/>
              <a:t>    </a:t>
            </a:r>
            <a:endParaRPr lang="en-US" dirty="0"/>
          </a:p>
        </p:txBody>
      </p:sp>
      <p:sp>
        <p:nvSpPr>
          <p:cNvPr id="5" name="Title 4"/>
          <p:cNvSpPr>
            <a:spLocks noGrp="1"/>
          </p:cNvSpPr>
          <p:nvPr>
            <p:ph type="title"/>
          </p:nvPr>
        </p:nvSpPr>
        <p:spPr/>
        <p:txBody>
          <a:bodyPr/>
          <a:lstStyle/>
          <a:p>
            <a:r>
              <a:rPr lang="en-US" dirty="0" smtClean="0"/>
              <a:t>In the "Extras"</a:t>
            </a:r>
            <a:endParaRPr lang="en-US" dirty="0"/>
          </a:p>
        </p:txBody>
      </p:sp>
      <p:sp>
        <p:nvSpPr>
          <p:cNvPr id="6" name="Content Placeholder 5"/>
          <p:cNvSpPr>
            <a:spLocks noGrp="1"/>
          </p:cNvSpPr>
          <p:nvPr>
            <p:ph sz="quarter" idx="10"/>
          </p:nvPr>
        </p:nvSpPr>
        <p:spPr/>
        <p:txBody>
          <a:bodyPr>
            <a:normAutofit lnSpcReduction="10000"/>
          </a:bodyPr>
          <a:lstStyle/>
          <a:p>
            <a:r>
              <a:rPr lang="en-US" dirty="0" smtClean="0"/>
              <a:t>Suggestions for fixing </a:t>
            </a:r>
            <a:r>
              <a:rPr lang="en-US" dirty="0" err="1" smtClean="0"/>
              <a:t>ExpAnsive</a:t>
            </a:r>
            <a:r>
              <a:rPr lang="en-US" dirty="0" smtClean="0"/>
              <a:t> Updates</a:t>
            </a:r>
          </a:p>
          <a:p>
            <a:pPr lvl="1"/>
            <a:r>
              <a:rPr lang="en-US" dirty="0" smtClean="0"/>
              <a:t>How to identify</a:t>
            </a:r>
          </a:p>
          <a:p>
            <a:pPr lvl="1"/>
            <a:r>
              <a:rPr lang="en-US" dirty="0" smtClean="0"/>
              <a:t>Changing data-types</a:t>
            </a:r>
          </a:p>
          <a:p>
            <a:pPr lvl="1"/>
            <a:r>
              <a:rPr lang="en-US" dirty="0" smtClean="0"/>
              <a:t>Using wide defaults</a:t>
            </a:r>
          </a:p>
          <a:p>
            <a:pPr lvl="1"/>
            <a:r>
              <a:rPr lang="en-US" dirty="0" smtClean="0"/>
              <a:t>Using partitioning</a:t>
            </a:r>
          </a:p>
          <a:p>
            <a:pPr lvl="1"/>
            <a:r>
              <a:rPr lang="en-US" dirty="0" smtClean="0"/>
              <a:t>Forcing "Out of Row" for LOBs and wider variable width columns.</a:t>
            </a:r>
          </a:p>
          <a:p>
            <a:r>
              <a:rPr lang="en-US" dirty="0" smtClean="0"/>
              <a:t>How to Rebuild large indexes without blowing out the MDF or LDF files.</a:t>
            </a:r>
          </a:p>
          <a:p>
            <a:r>
              <a:rPr lang="en-US" dirty="0" smtClean="0"/>
              <a:t>Tons of References</a:t>
            </a:r>
          </a:p>
          <a:p>
            <a:endParaRPr lang="en-US" dirty="0"/>
          </a:p>
        </p:txBody>
      </p:sp>
    </p:spTree>
    <p:extLst>
      <p:ext uri="{BB962C8B-B14F-4D97-AF65-F5344CB8AC3E}">
        <p14:creationId xmlns:p14="http://schemas.microsoft.com/office/powerpoint/2010/main" val="147455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a:t>
            </a:fld>
            <a:r>
              <a:rPr lang="en-US" smtClean="0"/>
              <a:t>    </a:t>
            </a:r>
            <a:endParaRPr lang="en-US" dirty="0"/>
          </a:p>
        </p:txBody>
      </p:sp>
      <p:sp>
        <p:nvSpPr>
          <p:cNvPr id="5" name="Title 4"/>
          <p:cNvSpPr>
            <a:spLocks noGrp="1"/>
          </p:cNvSpPr>
          <p:nvPr>
            <p:ph type="title"/>
          </p:nvPr>
        </p:nvSpPr>
        <p:spPr/>
        <p:txBody>
          <a:bodyPr/>
          <a:lstStyle/>
          <a:p>
            <a:r>
              <a:rPr lang="en-US" dirty="0" smtClean="0"/>
              <a:t>In Session #1</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smtClean="0"/>
              <a:t>Discovered that "Bad" Page Splits…</a:t>
            </a:r>
          </a:p>
          <a:p>
            <a:pPr lvl="1"/>
            <a:r>
              <a:rPr lang="en-US" dirty="0" smtClean="0"/>
              <a:t>Cause performance problems.</a:t>
            </a:r>
          </a:p>
          <a:p>
            <a:pPr lvl="2"/>
            <a:r>
              <a:rPr lang="en-US" dirty="0" smtClean="0"/>
              <a:t>Lots of data movement (50% or more of a page)</a:t>
            </a:r>
          </a:p>
          <a:p>
            <a:pPr lvl="2"/>
            <a:r>
              <a:rPr lang="en-US" dirty="0" smtClean="0"/>
              <a:t>Done in a "system transaction".</a:t>
            </a:r>
          </a:p>
          <a:p>
            <a:pPr lvl="2"/>
            <a:r>
              <a:rPr lang="en-US" dirty="0" smtClean="0"/>
              <a:t>Causes blocking.</a:t>
            </a:r>
          </a:p>
          <a:p>
            <a:pPr lvl="1"/>
            <a:r>
              <a:rPr lang="en-US" dirty="0" smtClean="0"/>
              <a:t>Cause 4.5 to 43 times more log file writes.</a:t>
            </a:r>
          </a:p>
          <a:p>
            <a:pPr lvl="1"/>
            <a:r>
              <a:rPr lang="en-US" dirty="0" smtClean="0"/>
              <a:t>Are the primary reason we do index maintenance.</a:t>
            </a:r>
          </a:p>
          <a:p>
            <a:r>
              <a:rPr lang="en-US" dirty="0" smtClean="0"/>
              <a:t>REORGANIZE perpetuates the need for index maintenance.</a:t>
            </a:r>
          </a:p>
          <a:p>
            <a:pPr lvl="1"/>
            <a:r>
              <a:rPr lang="en-US" dirty="0" smtClean="0"/>
              <a:t>Removes critical free space when we need it most!</a:t>
            </a:r>
          </a:p>
          <a:p>
            <a:pPr lvl="1"/>
            <a:r>
              <a:rPr lang="en-US" dirty="0" smtClean="0"/>
              <a:t>That causes more page splits!</a:t>
            </a:r>
          </a:p>
          <a:p>
            <a:pPr lvl="1"/>
            <a:r>
              <a:rPr lang="en-US" dirty="0" smtClean="0"/>
              <a:t>And that causes need for more defragmentation!</a:t>
            </a:r>
          </a:p>
          <a:p>
            <a:pPr lvl="1"/>
            <a:r>
              <a:rPr lang="en-US" dirty="0" smtClean="0"/>
              <a:t>Takes a LOT longer than REBUILDs.</a:t>
            </a:r>
          </a:p>
        </p:txBody>
      </p:sp>
      <p:sp>
        <p:nvSpPr>
          <p:cNvPr id="8" name="Flowchart: Connector 7"/>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382131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err="1" smtClean="0"/>
              <a:t>Q’n’A</a:t>
            </a:r>
            <a:endParaRPr lang="en-US" dirty="0"/>
          </a:p>
        </p:txBody>
      </p:sp>
    </p:spTree>
    <p:extLst>
      <p:ext uri="{BB962C8B-B14F-4D97-AF65-F5344CB8AC3E}">
        <p14:creationId xmlns:p14="http://schemas.microsoft.com/office/powerpoint/2010/main" val="363793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458408" y="2159614"/>
            <a:ext cx="8203153" cy="2325306"/>
          </a:xfrm>
        </p:spPr>
        <p:txBody>
          <a:bodyPr>
            <a:normAutofit/>
          </a:bodyPr>
          <a:lstStyle/>
          <a:p>
            <a:pPr>
              <a:spcBef>
                <a:spcPts val="0"/>
              </a:spcBef>
            </a:pPr>
            <a:r>
              <a:rPr lang="en-US" dirty="0"/>
              <a:t>Better Methods that Can Actually Prevent Fragmentation for Weeks</a:t>
            </a:r>
            <a:endParaRPr lang="en-US" dirty="0" smtClean="0"/>
          </a:p>
          <a:p>
            <a:pPr>
              <a:spcBef>
                <a:spcPts val="0"/>
              </a:spcBef>
            </a:pPr>
            <a:r>
              <a:rPr lang="en-US" dirty="0" smtClean="0"/>
              <a:t>Jeff </a:t>
            </a:r>
            <a:r>
              <a:rPr lang="en-US" dirty="0"/>
              <a:t>Moden</a:t>
            </a:r>
          </a:p>
          <a:p>
            <a:pPr>
              <a:spcBef>
                <a:spcPts val="0"/>
              </a:spcBef>
            </a:pPr>
            <a:endParaRPr lang="en-US" dirty="0"/>
          </a:p>
        </p:txBody>
      </p:sp>
      <p:sp>
        <p:nvSpPr>
          <p:cNvPr id="4" name="Title 3"/>
          <p:cNvSpPr>
            <a:spLocks noGrp="1"/>
          </p:cNvSpPr>
          <p:nvPr>
            <p:ph type="ctrTitle"/>
          </p:nvPr>
        </p:nvSpPr>
        <p:spPr/>
        <p:txBody>
          <a:bodyPr/>
          <a:lstStyle/>
          <a:p>
            <a:r>
              <a:rPr lang="en-US" dirty="0"/>
              <a:t>"Black Arts"</a:t>
            </a:r>
            <a:br>
              <a:rPr lang="en-US" dirty="0"/>
            </a:br>
            <a:r>
              <a:rPr lang="en-US" dirty="0"/>
              <a:t>Index </a:t>
            </a:r>
            <a:r>
              <a:rPr lang="en-US" dirty="0" smtClean="0"/>
              <a:t>Maintenance #2</a:t>
            </a:r>
            <a:endParaRPr lang="en-US" dirty="0"/>
          </a:p>
        </p:txBody>
      </p:sp>
      <p:sp>
        <p:nvSpPr>
          <p:cNvPr id="5" name="Subtitle 2"/>
          <p:cNvSpPr txBox="1">
            <a:spLocks/>
          </p:cNvSpPr>
          <p:nvPr/>
        </p:nvSpPr>
        <p:spPr>
          <a:xfrm>
            <a:off x="458408" y="4200132"/>
            <a:ext cx="8203153" cy="1752600"/>
          </a:xfrm>
          <a:prstGeom prst="rect">
            <a:avLst/>
          </a:prstGeom>
          <a:noFill/>
          <a:ln>
            <a:noFill/>
          </a:ln>
        </p:spPr>
        <p:txBody>
          <a:bodyPr vert="horz" lIns="0" tIns="91440" rIns="0" bIns="91440" rtlCol="0">
            <a:normAutofit/>
          </a:bodyPr>
          <a:lstStyle>
            <a:lvl1pPr marL="0" marR="0" indent="0" algn="l" defTabSz="457200" rtl="0" eaLnBrk="1" fontAlgn="auto" latinLnBrk="0" hangingPunct="1">
              <a:lnSpc>
                <a:spcPct val="100000"/>
              </a:lnSpc>
              <a:spcBef>
                <a:spcPct val="20000"/>
              </a:spcBef>
              <a:spcAft>
                <a:spcPts val="0"/>
              </a:spcAft>
              <a:buClr>
                <a:schemeClr val="accent2">
                  <a:lumMod val="75000"/>
                </a:schemeClr>
              </a:buClr>
              <a:buSzTx/>
              <a:buFont typeface="Wingdings" pitchFamily="2" charset="2"/>
              <a:buNone/>
              <a:tabLst/>
              <a:defRPr sz="3200" kern="1200">
                <a:ln w="3175">
                  <a:solidFill>
                    <a:srgbClr val="0033CC"/>
                  </a:solidFill>
                </a:ln>
                <a:solidFill>
                  <a:schemeClr val="bg1"/>
                </a:solidFill>
                <a:latin typeface="Arial Black" pitchFamily="34" charset="0"/>
                <a:ea typeface="+mn-ea"/>
                <a:cs typeface="+mn-cs"/>
              </a:defRPr>
            </a:lvl1pPr>
            <a:lvl2pPr marL="457200" indent="0" algn="ctr" defTabSz="457200" rtl="0" eaLnBrk="1" latinLnBrk="0" hangingPunct="1">
              <a:spcBef>
                <a:spcPct val="20000"/>
              </a:spcBef>
              <a:buClr>
                <a:schemeClr val="tx1"/>
              </a:buClr>
              <a:buFont typeface="Wingdings" pitchFamily="2" charset="2"/>
              <a:buNone/>
              <a:defRPr sz="2600" kern="1200">
                <a:ln w="3175">
                  <a:noFill/>
                </a:ln>
                <a:solidFill>
                  <a:schemeClr val="tx1">
                    <a:tint val="75000"/>
                  </a:schemeClr>
                </a:solidFill>
                <a:latin typeface="Arial Black" pitchFamily="34" charset="0"/>
                <a:ea typeface="+mn-ea"/>
                <a:cs typeface="+mn-cs"/>
              </a:defRPr>
            </a:lvl2pPr>
            <a:lvl3pPr marL="914400" indent="0" algn="ctr" defTabSz="457200" rtl="0" eaLnBrk="1" latinLnBrk="0" hangingPunct="1">
              <a:spcBef>
                <a:spcPct val="20000"/>
              </a:spcBef>
              <a:buClr>
                <a:schemeClr val="tx1"/>
              </a:buClr>
              <a:buFont typeface="Wingdings" pitchFamily="2" charset="2"/>
              <a:buNone/>
              <a:defRPr sz="2200" kern="1200">
                <a:ln w="3175">
                  <a:noFill/>
                </a:ln>
                <a:solidFill>
                  <a:schemeClr val="tx1">
                    <a:tint val="75000"/>
                  </a:schemeClr>
                </a:solidFill>
                <a:latin typeface="Arial Black" pitchFamily="34" charset="0"/>
                <a:ea typeface="+mn-ea"/>
                <a:cs typeface="+mn-cs"/>
              </a:defRPr>
            </a:lvl3pPr>
            <a:lvl4pPr marL="1371600" indent="0" algn="ctr" defTabSz="457200" rtl="0" eaLnBrk="1" latinLnBrk="0" hangingPunct="1">
              <a:spcBef>
                <a:spcPct val="20000"/>
              </a:spcBef>
              <a:buClr>
                <a:schemeClr val="tx1"/>
              </a:buClr>
              <a:buFont typeface="Wingdings" pitchFamily="2" charset="2"/>
              <a:buNone/>
              <a:defRPr sz="2000" kern="1200">
                <a:ln w="3175">
                  <a:noFill/>
                </a:ln>
                <a:solidFill>
                  <a:schemeClr val="tx1">
                    <a:tint val="75000"/>
                  </a:schemeClr>
                </a:solidFill>
                <a:latin typeface="Arial Black" pitchFamily="34" charset="0"/>
                <a:ea typeface="+mn-ea"/>
                <a:cs typeface="+mn-cs"/>
              </a:defRPr>
            </a:lvl4pPr>
            <a:lvl5pPr marL="1828800" indent="0" algn="ctr" defTabSz="457200" rtl="0" eaLnBrk="1" latinLnBrk="0" hangingPunct="1">
              <a:spcBef>
                <a:spcPct val="20000"/>
              </a:spcBef>
              <a:buClr>
                <a:schemeClr val="tx1"/>
              </a:buClr>
              <a:buFont typeface="Wingdings" pitchFamily="2" charset="2"/>
              <a:buNone/>
              <a:defRPr sz="1800" kern="1200">
                <a:ln w="3175">
                  <a:noFill/>
                </a:ln>
                <a:solidFill>
                  <a:schemeClr val="tx1">
                    <a:tint val="75000"/>
                  </a:schemeClr>
                </a:solidFill>
                <a:latin typeface="Arial Black" pitchFamily="34" charset="0"/>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dirty="0" smtClean="0">
                <a:solidFill>
                  <a:srgbClr val="FFFF00"/>
                </a:solidFill>
              </a:rPr>
              <a:t>Thank you for attending</a:t>
            </a:r>
            <a:br>
              <a:rPr lang="en-US" dirty="0" smtClean="0">
                <a:solidFill>
                  <a:srgbClr val="FFFF00"/>
                </a:solidFill>
              </a:rPr>
            </a:br>
            <a:r>
              <a:rPr lang="en-US" dirty="0" smtClean="0">
                <a:solidFill>
                  <a:srgbClr val="FFFF00"/>
                </a:solidFill>
                <a:sym typeface="Wingdings"/>
              </a:rPr>
              <a:t>~ </a:t>
            </a:r>
            <a:r>
              <a:rPr lang="en-US" dirty="0" smtClean="0">
                <a:solidFill>
                  <a:srgbClr val="FFFF00"/>
                </a:solidFill>
              </a:rPr>
              <a:t>and ~</a:t>
            </a:r>
            <a:br>
              <a:rPr lang="en-US" dirty="0" smtClean="0">
                <a:solidFill>
                  <a:srgbClr val="FFFF00"/>
                </a:solidFill>
              </a:rPr>
            </a:br>
            <a:r>
              <a:rPr lang="en-US" dirty="0" smtClean="0">
                <a:solidFill>
                  <a:srgbClr val="FFFF00"/>
                </a:solidFill>
              </a:rPr>
              <a:t>Thank you for what you do!</a:t>
            </a:r>
            <a:endParaRPr lang="en-US" dirty="0">
              <a:solidFill>
                <a:srgbClr val="FFFF00"/>
              </a:solidFill>
            </a:endParaRPr>
          </a:p>
        </p:txBody>
      </p:sp>
    </p:spTree>
    <p:extLst>
      <p:ext uri="{BB962C8B-B14F-4D97-AF65-F5344CB8AC3E}">
        <p14:creationId xmlns:p14="http://schemas.microsoft.com/office/powerpoint/2010/main" val="358328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EXTRAS!!!</a:t>
            </a:r>
            <a:endParaRPr lang="en-US" dirty="0"/>
          </a:p>
        </p:txBody>
      </p:sp>
    </p:spTree>
    <p:extLst>
      <p:ext uri="{BB962C8B-B14F-4D97-AF65-F5344CB8AC3E}">
        <p14:creationId xmlns:p14="http://schemas.microsoft.com/office/powerpoint/2010/main" val="90253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First, get a hammer…</a:t>
            </a:r>
            <a:endParaRPr lang="en-US" dirty="0"/>
          </a:p>
        </p:txBody>
      </p:sp>
      <p:sp>
        <p:nvSpPr>
          <p:cNvPr id="3" name="Title 2"/>
          <p:cNvSpPr>
            <a:spLocks noGrp="1"/>
          </p:cNvSpPr>
          <p:nvPr>
            <p:ph type="ctrTitle"/>
          </p:nvPr>
        </p:nvSpPr>
        <p:spPr/>
        <p:txBody>
          <a:bodyPr/>
          <a:lstStyle/>
          <a:p>
            <a:r>
              <a:rPr lang="en-US" dirty="0" smtClean="0"/>
              <a:t>Fixing "</a:t>
            </a:r>
            <a:r>
              <a:rPr lang="en-US" dirty="0" err="1" smtClean="0"/>
              <a:t>ExpAnsive</a:t>
            </a:r>
            <a:r>
              <a:rPr lang="en-US" dirty="0" smtClean="0"/>
              <a:t>" Updates</a:t>
            </a:r>
            <a:endParaRPr lang="en-US" dirty="0"/>
          </a:p>
        </p:txBody>
      </p:sp>
    </p:spTree>
    <p:extLst>
      <p:ext uri="{BB962C8B-B14F-4D97-AF65-F5344CB8AC3E}">
        <p14:creationId xmlns:p14="http://schemas.microsoft.com/office/powerpoint/2010/main" val="336785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74</a:t>
            </a:fld>
            <a:r>
              <a:rPr lang="en-US" smtClean="0"/>
              <a:t>    </a:t>
            </a:r>
            <a:endParaRPr lang="en-US" dirty="0"/>
          </a:p>
        </p:txBody>
      </p:sp>
      <p:sp>
        <p:nvSpPr>
          <p:cNvPr id="5" name="Title 4"/>
          <p:cNvSpPr>
            <a:spLocks noGrp="1"/>
          </p:cNvSpPr>
          <p:nvPr>
            <p:ph type="title"/>
          </p:nvPr>
        </p:nvSpPr>
        <p:spPr/>
        <p:txBody>
          <a:bodyPr anchor="t" anchorCtr="0"/>
          <a:lstStyle/>
          <a:p>
            <a:r>
              <a:rPr lang="en-US" dirty="0" smtClean="0"/>
              <a:t>… A really BIG hammer!</a:t>
            </a:r>
            <a:endParaRPr lang="en-US" dirty="0"/>
          </a:p>
        </p:txBody>
      </p:sp>
      <p:sp>
        <p:nvSpPr>
          <p:cNvPr id="6" name="Content Placeholder 5"/>
          <p:cNvSpPr>
            <a:spLocks noGrp="1"/>
          </p:cNvSpPr>
          <p:nvPr>
            <p:ph sz="quarter" idx="10"/>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8941"/>
            <a:ext cx="9144000"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525" y="850900"/>
            <a:ext cx="455295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249718" y="3628574"/>
            <a:ext cx="1582056" cy="1200329"/>
          </a:xfrm>
          <a:prstGeom prst="rect">
            <a:avLst/>
          </a:prstGeom>
          <a:noFill/>
          <a:ln w="38100">
            <a:noFill/>
          </a:ln>
        </p:spPr>
        <p:txBody>
          <a:bodyPr wrap="square" rtlCol="0">
            <a:spAutoFit/>
          </a:bodyPr>
          <a:lstStyle/>
          <a:p>
            <a:pPr algn="ctr"/>
            <a:r>
              <a:rPr lang="en-US" sz="7200" dirty="0" smtClean="0">
                <a:solidFill>
                  <a:schemeClr val="bg1"/>
                </a:solidFill>
                <a:effectLst>
                  <a:glow rad="114300">
                    <a:schemeClr val="tx1"/>
                  </a:glow>
                  <a:outerShdw blurRad="38100" dist="38100" dir="2700000" algn="tl">
                    <a:srgbClr val="000000">
                      <a:alpha val="43137"/>
                    </a:srgbClr>
                  </a:outerShdw>
                </a:effectLst>
                <a:latin typeface="Impact" panose="020B0806030902050204" pitchFamily="34" charset="0"/>
              </a:rPr>
              <a:t>BIG</a:t>
            </a:r>
          </a:p>
        </p:txBody>
      </p:sp>
    </p:spTree>
    <p:extLst>
      <p:ext uri="{BB962C8B-B14F-4D97-AF65-F5344CB8AC3E}">
        <p14:creationId xmlns:p14="http://schemas.microsoft.com/office/powerpoint/2010/main" val="199244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2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dissolve">
                                      <p:cBhvr>
                                        <p:cTn id="12" dur="2000"/>
                                        <p:tgtEl>
                                          <p:spTgt spid="6147"/>
                                        </p:tgtEl>
                                      </p:cBhvr>
                                    </p:animEffect>
                                  </p:childTnLst>
                                </p:cTn>
                              </p:par>
                            </p:childTnLst>
                          </p:cTn>
                        </p:par>
                        <p:par>
                          <p:cTn id="13" fill="hold">
                            <p:stCondLst>
                              <p:cond delay="2000"/>
                            </p:stCondLst>
                            <p:childTnLst>
                              <p:par>
                                <p:cTn id="14" presetID="23" presetClass="entr" presetSubtype="32"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strVal val="4*#ppt_w"/>
                                          </p:val>
                                        </p:tav>
                                        <p:tav tm="100000">
                                          <p:val>
                                            <p:strVal val="#ppt_w"/>
                                          </p:val>
                                        </p:tav>
                                      </p:tavLst>
                                    </p:anim>
                                    <p:anim calcmode="lin" valueType="num">
                                      <p:cBhvr>
                                        <p:cTn id="17" dur="500" fill="hold"/>
                                        <p:tgtEl>
                                          <p:spTgt spid="1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75</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Ok… </a:t>
            </a:r>
            <a:br>
              <a:rPr lang="en-US" dirty="0" smtClean="0"/>
            </a:br>
            <a:r>
              <a:rPr lang="en-US" dirty="0" smtClean="0"/>
              <a:t>Little hammers for little nails</a:t>
            </a:r>
            <a:endParaRPr lang="en-US" dirty="0"/>
          </a:p>
        </p:txBody>
      </p:sp>
      <p:sp>
        <p:nvSpPr>
          <p:cNvPr id="6" name="Content Placeholder 5"/>
          <p:cNvSpPr>
            <a:spLocks noGrp="1"/>
          </p:cNvSpPr>
          <p:nvPr>
            <p:ph sz="quarter" idx="10"/>
          </p:nvPr>
        </p:nvSpPr>
        <p:spPr/>
        <p:txBody>
          <a:bodyPr>
            <a:normAutofit fontScale="77500" lnSpcReduction="20000"/>
          </a:bodyPr>
          <a:lstStyle/>
          <a:p>
            <a:r>
              <a:rPr lang="en-US" dirty="0" smtClean="0"/>
              <a:t>Any variable width column 10 bytes or less should be CHAR() or NCHAR().</a:t>
            </a:r>
          </a:p>
          <a:p>
            <a:pPr lvl="1"/>
            <a:r>
              <a:rPr lang="en-US" dirty="0" smtClean="0"/>
              <a:t>Don't forget that VARCHAR() and NVARCHAR() carry 2 bytes of overhead to identify column width, so there's some hidden savings.</a:t>
            </a:r>
          </a:p>
          <a:p>
            <a:r>
              <a:rPr lang="en-US" dirty="0" smtClean="0"/>
              <a:t>Avoid NULLs </a:t>
            </a:r>
            <a:r>
              <a:rPr lang="en-US" dirty="0"/>
              <a:t>if the column is </a:t>
            </a:r>
            <a:r>
              <a:rPr lang="en-US" dirty="0" smtClean="0"/>
              <a:t>variable width.  </a:t>
            </a:r>
          </a:p>
          <a:p>
            <a:pPr lvl="1"/>
            <a:r>
              <a:rPr lang="en-US" dirty="0" smtClean="0"/>
              <a:t>Provide a decent default.</a:t>
            </a:r>
          </a:p>
          <a:p>
            <a:pPr lvl="1"/>
            <a:r>
              <a:rPr lang="en-US" dirty="0" smtClean="0"/>
              <a:t>Could use a number of spaces equal to the expected population for the default.</a:t>
            </a:r>
          </a:p>
          <a:p>
            <a:pPr lvl="1"/>
            <a:r>
              <a:rPr lang="en-US" dirty="0" smtClean="0"/>
              <a:t>Populating with real data that is smaller won't cause page splits… just a little wasted memory, if done right.</a:t>
            </a:r>
          </a:p>
          <a:p>
            <a:pPr lvl="1"/>
            <a:r>
              <a:rPr lang="en-US" dirty="0" smtClean="0"/>
              <a:t>Consider a wider CHAR or NCHAR if the data is consistently larger and has little variation in width.</a:t>
            </a:r>
          </a:p>
          <a:p>
            <a:pPr lvl="1"/>
            <a:r>
              <a:rPr lang="en-US" dirty="0" smtClean="0">
                <a:solidFill>
                  <a:srgbClr val="FF0000"/>
                </a:solidFill>
              </a:rPr>
              <a:t>BE CAREFUL!  There may be code that relies on comparisons for NULL!  Should never allow that but it happens!</a:t>
            </a:r>
          </a:p>
          <a:p>
            <a:endParaRPr lang="en-US" dirty="0"/>
          </a:p>
        </p:txBody>
      </p:sp>
    </p:spTree>
    <p:extLst>
      <p:ext uri="{BB962C8B-B14F-4D97-AF65-F5344CB8AC3E}">
        <p14:creationId xmlns:p14="http://schemas.microsoft.com/office/powerpoint/2010/main" val="21458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76</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An Expansive Update</a:t>
            </a:r>
            <a:br>
              <a:rPr lang="en-US" dirty="0" smtClean="0"/>
            </a:br>
            <a:r>
              <a:rPr lang="en-US" dirty="0" smtClean="0"/>
              <a:t>Solved by Some Good Luck</a:t>
            </a:r>
            <a:endParaRPr lang="en-US" dirty="0"/>
          </a:p>
        </p:txBody>
      </p:sp>
      <p:sp>
        <p:nvSpPr>
          <p:cNvPr id="6" name="Content Placeholder 5"/>
          <p:cNvSpPr>
            <a:spLocks noGrp="1"/>
          </p:cNvSpPr>
          <p:nvPr>
            <p:ph sz="quarter" idx="10"/>
          </p:nvPr>
        </p:nvSpPr>
        <p:spPr/>
        <p:txBody>
          <a:bodyPr rIns="0">
            <a:normAutofit fontScale="40000" lnSpcReduction="20000"/>
          </a:bodyPr>
          <a:lstStyle/>
          <a:p>
            <a:pPr marL="0" marR="0" indent="0">
              <a:lnSpc>
                <a:spcPct val="115000"/>
              </a:lnSpc>
              <a:spcBef>
                <a:spcPts val="0"/>
              </a:spcBef>
              <a:spcAft>
                <a:spcPts val="1000"/>
              </a:spcAft>
              <a:buNone/>
            </a:pPr>
            <a:r>
              <a:rPr lang="en-US" sz="3200" b="1" dirty="0">
                <a:solidFill>
                  <a:srgbClr val="0000FF"/>
                </a:solidFill>
                <a:latin typeface="Lucida Console"/>
                <a:ea typeface="Calibri"/>
                <a:cs typeface="Times New Roman"/>
              </a:rPr>
              <a:t> CREATE</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TABLE</a:t>
            </a:r>
            <a:r>
              <a:rPr lang="en-US" sz="3200" b="1" dirty="0">
                <a:latin typeface="Lucida Console"/>
                <a:ea typeface="Calibri"/>
                <a:cs typeface="Times New Roman"/>
              </a:rPr>
              <a:t> </a:t>
            </a:r>
            <a:r>
              <a:rPr lang="en-US" sz="3200" b="1" dirty="0" err="1">
                <a:latin typeface="Lucida Console"/>
                <a:ea typeface="Calibri"/>
                <a:cs typeface="Times New Roman"/>
              </a:rPr>
              <a:t>dbo</a:t>
            </a:r>
            <a:r>
              <a:rPr lang="en-US" sz="3200" b="1" dirty="0" err="1">
                <a:solidFill>
                  <a:srgbClr val="0000FF"/>
                </a:solidFill>
                <a:latin typeface="Lucida Console"/>
                <a:ea typeface="Calibri"/>
                <a:cs typeface="Times New Roman"/>
              </a:rPr>
              <a:t>.</a:t>
            </a:r>
            <a:r>
              <a:rPr lang="en-US" sz="3200" b="1" dirty="0" err="1">
                <a:latin typeface="Lucida Console"/>
                <a:ea typeface="Calibri"/>
                <a:cs typeface="Times New Roman"/>
              </a:rPr>
              <a:t>VLR_SubscriptionPublicationQueue</a:t>
            </a:r>
            <a:r>
              <a:rPr lang="en-US" sz="3200" b="1" dirty="0">
                <a:latin typeface="Lucida Console"/>
                <a:ea typeface="Calibri"/>
                <a:cs typeface="Times New Roman"/>
              </a:rPr>
              <a:t/>
            </a:r>
            <a:br>
              <a:rPr lang="en-US" sz="3200" b="1" dirty="0">
                <a:latin typeface="Lucida Console"/>
                <a:ea typeface="Calibri"/>
                <a:cs typeface="Times New Roman"/>
              </a:rPr>
            </a:br>
            <a:r>
              <a:rPr lang="en-US" sz="3200" b="1" dirty="0">
                <a:solidFill>
                  <a:srgbClr val="0000FF"/>
                </a:solidFill>
                <a:latin typeface="Lucida Console"/>
                <a:ea typeface="Calibri"/>
                <a:cs typeface="Times New Roman"/>
              </a:rPr>
              <a:t>        (</a:t>
            </a:r>
            <a:r>
              <a:rPr lang="en-US" sz="3200" b="1" dirty="0">
                <a:latin typeface="Lucida Console"/>
                <a:ea typeface="Calibri"/>
                <a:cs typeface="Times New Roman"/>
              </a:rPr>
              <a:t>	</a:t>
            </a:r>
            <a:br>
              <a:rPr lang="en-US" sz="3200" b="1" dirty="0">
                <a:latin typeface="Lucida Console"/>
                <a:ea typeface="Calibri"/>
                <a:cs typeface="Times New Roman"/>
              </a:rPr>
            </a:br>
            <a:r>
              <a:rPr lang="en-US" sz="3200" b="1" dirty="0">
                <a:latin typeface="Lucida Console"/>
                <a:ea typeface="Calibri"/>
                <a:cs typeface="Times New Roman"/>
              </a:rPr>
              <a:t>        </a:t>
            </a:r>
            <a:r>
              <a:rPr lang="en-US" sz="3200" b="1" dirty="0" err="1">
                <a:latin typeface="Lucida Console"/>
                <a:ea typeface="Calibri"/>
                <a:cs typeface="Times New Roman"/>
              </a:rPr>
              <a:t>VLR_SubscriptionPublicationQueueID</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INT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IDENTITY(</a:t>
            </a:r>
            <a:r>
              <a:rPr lang="en-US" sz="3200" b="1" dirty="0">
                <a:solidFill>
                  <a:srgbClr val="FF0000"/>
                </a:solidFill>
                <a:latin typeface="Lucida Console"/>
                <a:ea typeface="Calibri"/>
                <a:cs typeface="Times New Roman"/>
              </a:rPr>
              <a:t>1</a:t>
            </a:r>
            <a:r>
              <a:rPr lang="en-US" sz="3200" b="1" dirty="0">
                <a:solidFill>
                  <a:srgbClr val="0000FF"/>
                </a:solidFill>
                <a:latin typeface="Lucida Console"/>
                <a:ea typeface="Calibri"/>
                <a:cs typeface="Times New Roman"/>
              </a:rPr>
              <a:t>,</a:t>
            </a:r>
            <a:r>
              <a:rPr lang="en-US" sz="3200" b="1" dirty="0">
                <a:solidFill>
                  <a:srgbClr val="FF0000"/>
                </a:solidFill>
                <a:latin typeface="Lucida Console"/>
                <a:ea typeface="Calibri"/>
                <a:cs typeface="Times New Roman"/>
              </a:rPr>
              <a:t>1</a:t>
            </a:r>
            <a:r>
              <a:rPr lang="en-US" sz="3200" b="1" dirty="0">
                <a:solidFill>
                  <a:srgbClr val="0000FF"/>
                </a:solidFill>
                <a:latin typeface="Lucida Console"/>
                <a:ea typeface="Calibri"/>
                <a:cs typeface="Times New Roman"/>
              </a:rPr>
              <a: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NOT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NULL,</a:t>
            </a:r>
            <a:br>
              <a:rPr lang="en-US" sz="3200" b="1" dirty="0">
                <a:solidFill>
                  <a:srgbClr val="0000FF"/>
                </a:solidFill>
                <a:latin typeface="Lucida Console"/>
                <a:ea typeface="Calibri"/>
                <a:cs typeface="Times New Roman"/>
              </a:rPr>
            </a:br>
            <a:r>
              <a:rPr lang="en-US" sz="3200" b="1" dirty="0">
                <a:latin typeface="Lucida Console"/>
                <a:ea typeface="Calibri"/>
                <a:cs typeface="Times New Roman"/>
              </a:rPr>
              <a:t>        </a:t>
            </a:r>
            <a:r>
              <a:rPr lang="en-US" sz="3200" b="1" dirty="0" err="1">
                <a:latin typeface="Lucida Console"/>
                <a:ea typeface="Calibri"/>
                <a:cs typeface="Times New Roman"/>
              </a:rPr>
              <a:t>VLR_SubscriptionID</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INT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NOT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NULL,</a:t>
            </a:r>
            <a:br>
              <a:rPr lang="en-US" sz="3200" b="1" dirty="0">
                <a:solidFill>
                  <a:srgbClr val="0000FF"/>
                </a:solidFill>
                <a:latin typeface="Lucida Console"/>
                <a:ea typeface="Calibri"/>
                <a:cs typeface="Times New Roman"/>
              </a:rPr>
            </a:br>
            <a:r>
              <a:rPr lang="en-US" sz="3200" b="1" dirty="0">
                <a:latin typeface="Lucida Console"/>
                <a:ea typeface="Calibri"/>
                <a:cs typeface="Times New Roman"/>
              </a:rPr>
              <a:t>        </a:t>
            </a:r>
            <a:r>
              <a:rPr lang="en-US" sz="3200" b="1" dirty="0" err="1">
                <a:latin typeface="Lucida Console"/>
                <a:ea typeface="Calibri"/>
                <a:cs typeface="Times New Roman"/>
              </a:rPr>
              <a:t>PublicationItemID</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INT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NOT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NULL,</a:t>
            </a:r>
            <a:br>
              <a:rPr lang="en-US" sz="3200" b="1" dirty="0">
                <a:solidFill>
                  <a:srgbClr val="0000FF"/>
                </a:solidFill>
                <a:latin typeface="Lucida Console"/>
                <a:ea typeface="Calibri"/>
                <a:cs typeface="Times New Roman"/>
              </a:rPr>
            </a:br>
            <a:r>
              <a:rPr lang="en-US" sz="3200" b="1" dirty="0">
                <a:latin typeface="Lucida Console"/>
                <a:ea typeface="Calibri"/>
                <a:cs typeface="Times New Roman"/>
              </a:rPr>
              <a:t>        </a:t>
            </a:r>
            <a:r>
              <a:rPr lang="en-US" sz="3200" b="1" dirty="0" err="1">
                <a:latin typeface="Lucida Console"/>
                <a:ea typeface="Calibri"/>
                <a:cs typeface="Times New Roman"/>
              </a:rPr>
              <a:t>ActivityStatusCode</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CHAR(</a:t>
            </a:r>
            <a:r>
              <a:rPr lang="en-US" sz="3200" b="1" dirty="0">
                <a:solidFill>
                  <a:srgbClr val="FF0000"/>
                </a:solidFill>
                <a:latin typeface="Lucida Console"/>
                <a:ea typeface="Calibri"/>
                <a:cs typeface="Times New Roman"/>
              </a:rPr>
              <a:t>1</a:t>
            </a:r>
            <a:r>
              <a:rPr lang="en-US" sz="3200" b="1" dirty="0">
                <a:solidFill>
                  <a:srgbClr val="0000FF"/>
                </a:solidFill>
                <a:latin typeface="Lucida Console"/>
                <a:ea typeface="Calibri"/>
                <a:cs typeface="Times New Roman"/>
              </a:rPr>
              <a: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NOT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NULL</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DEFAULT</a:t>
            </a:r>
            <a:r>
              <a:rPr lang="en-US" sz="3200" b="1" dirty="0">
                <a:latin typeface="Lucida Console"/>
                <a:ea typeface="Calibri"/>
                <a:cs typeface="Times New Roman"/>
              </a:rPr>
              <a:t> </a:t>
            </a:r>
            <a:r>
              <a:rPr lang="en-US" sz="3200" b="1" dirty="0">
                <a:solidFill>
                  <a:srgbClr val="FF0000"/>
                </a:solidFill>
                <a:latin typeface="Lucida Console"/>
                <a:ea typeface="Calibri"/>
                <a:cs typeface="Times New Roman"/>
              </a:rPr>
              <a:t>'A'</a:t>
            </a:r>
            <a:r>
              <a:rPr lang="en-US" sz="3200" b="1" dirty="0">
                <a:solidFill>
                  <a:srgbClr val="0000FF"/>
                </a:solidFill>
                <a:latin typeface="Lucida Console"/>
                <a:ea typeface="Calibri"/>
                <a:cs typeface="Times New Roman"/>
              </a:rPr>
              <a:t>,</a:t>
            </a:r>
            <a:br>
              <a:rPr lang="en-US" sz="3200" b="1" dirty="0">
                <a:solidFill>
                  <a:srgbClr val="0000FF"/>
                </a:solidFill>
                <a:latin typeface="Lucida Console"/>
                <a:ea typeface="Calibri"/>
                <a:cs typeface="Times New Roman"/>
              </a:rPr>
            </a:br>
            <a:r>
              <a:rPr lang="en-US" sz="3200" b="1" dirty="0">
                <a:latin typeface="Lucida Console"/>
                <a:ea typeface="Calibri"/>
                <a:cs typeface="Times New Roman"/>
              </a:rPr>
              <a:t>        </a:t>
            </a:r>
            <a:r>
              <a:rPr lang="en-US" sz="3200" b="1" dirty="0" err="1">
                <a:latin typeface="Lucida Console"/>
                <a:ea typeface="Calibri"/>
                <a:cs typeface="Times New Roman"/>
              </a:rPr>
              <a:t>Created_By</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VARCHAR(</a:t>
            </a:r>
            <a:r>
              <a:rPr lang="en-US" sz="3200" b="1" dirty="0">
                <a:solidFill>
                  <a:srgbClr val="FF0000"/>
                </a:solidFill>
                <a:latin typeface="Lucida Console"/>
                <a:ea typeface="Calibri"/>
                <a:cs typeface="Times New Roman"/>
              </a:rPr>
              <a:t>50</a:t>
            </a:r>
            <a:r>
              <a:rPr lang="en-US" sz="3200" b="1" dirty="0">
                <a:solidFill>
                  <a:srgbClr val="0000FF"/>
                </a:solidFill>
                <a:latin typeface="Lucida Console"/>
                <a:ea typeface="Calibri"/>
                <a:cs typeface="Times New Roman"/>
              </a:rPr>
              <a: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NOT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NULL</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DEFAULT</a:t>
            </a:r>
            <a:r>
              <a:rPr lang="en-US" sz="3200" b="1" dirty="0">
                <a:latin typeface="Lucida Console"/>
                <a:ea typeface="Calibri"/>
                <a:cs typeface="Times New Roman"/>
              </a:rPr>
              <a:t> </a:t>
            </a:r>
            <a:r>
              <a:rPr lang="en-US" sz="3200" b="1" dirty="0">
                <a:solidFill>
                  <a:srgbClr val="FF00FF"/>
                </a:solidFill>
                <a:latin typeface="Lucida Console"/>
                <a:ea typeface="Calibri"/>
                <a:cs typeface="Times New Roman"/>
              </a:rPr>
              <a:t>ORIGINAL_LOGIN</a:t>
            </a:r>
            <a:r>
              <a:rPr lang="en-US" sz="3200" b="1" dirty="0">
                <a:solidFill>
                  <a:srgbClr val="0000FF"/>
                </a:solidFill>
                <a:latin typeface="Lucida Console"/>
                <a:ea typeface="Calibri"/>
                <a:cs typeface="Times New Roman"/>
              </a:rPr>
              <a:t>(),</a:t>
            </a:r>
            <a:br>
              <a:rPr lang="en-US" sz="3200" b="1" dirty="0">
                <a:solidFill>
                  <a:srgbClr val="0000FF"/>
                </a:solidFill>
                <a:latin typeface="Lucida Console"/>
                <a:ea typeface="Calibri"/>
                <a:cs typeface="Times New Roman"/>
              </a:rPr>
            </a:br>
            <a:r>
              <a:rPr lang="en-US" sz="3200" b="1" dirty="0">
                <a:latin typeface="Lucida Console"/>
                <a:ea typeface="Calibri"/>
                <a:cs typeface="Times New Roman"/>
              </a:rPr>
              <a:t>        </a:t>
            </a:r>
            <a:r>
              <a:rPr lang="en-US" sz="3200" b="1" dirty="0" err="1">
                <a:latin typeface="Lucida Console"/>
                <a:ea typeface="Calibri"/>
                <a:cs typeface="Times New Roman"/>
              </a:rPr>
              <a:t>Created_Date</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DATETIME</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NOT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NULL</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DEFAULT</a:t>
            </a:r>
            <a:r>
              <a:rPr lang="en-US" sz="3200" b="1" dirty="0">
                <a:latin typeface="Lucida Console"/>
                <a:ea typeface="Calibri"/>
                <a:cs typeface="Times New Roman"/>
              </a:rPr>
              <a:t> </a:t>
            </a:r>
            <a:r>
              <a:rPr lang="en-US" sz="3200" b="1" dirty="0">
                <a:solidFill>
                  <a:srgbClr val="FF00FF"/>
                </a:solidFill>
                <a:latin typeface="Lucida Console"/>
                <a:ea typeface="Calibri"/>
                <a:cs typeface="Times New Roman"/>
              </a:rPr>
              <a:t>GETDATE</a:t>
            </a:r>
            <a:r>
              <a:rPr lang="en-US" sz="3200" b="1" dirty="0">
                <a:solidFill>
                  <a:srgbClr val="0000FF"/>
                </a:solidFill>
                <a:latin typeface="Lucida Console"/>
                <a:ea typeface="Calibri"/>
                <a:cs typeface="Times New Roman"/>
              </a:rPr>
              <a:t>(),</a:t>
            </a:r>
            <a:br>
              <a:rPr lang="en-US" sz="3200" b="1" dirty="0">
                <a:solidFill>
                  <a:srgbClr val="0000FF"/>
                </a:solidFill>
                <a:latin typeface="Lucida Console"/>
                <a:ea typeface="Calibri"/>
                <a:cs typeface="Times New Roman"/>
              </a:rPr>
            </a:br>
            <a:r>
              <a:rPr lang="en-US" sz="3200" b="1" dirty="0">
                <a:latin typeface="Lucida Console"/>
                <a:ea typeface="Calibri"/>
                <a:cs typeface="Times New Roman"/>
              </a:rPr>
              <a:t>        </a:t>
            </a:r>
            <a:r>
              <a:rPr lang="en-US" sz="3200" b="1" dirty="0" err="1">
                <a:latin typeface="Lucida Console"/>
                <a:ea typeface="Calibri"/>
                <a:cs typeface="Times New Roman"/>
              </a:rPr>
              <a:t>Modified_By</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VARCHAR(</a:t>
            </a:r>
            <a:r>
              <a:rPr lang="en-US" sz="3200" b="1" dirty="0">
                <a:solidFill>
                  <a:srgbClr val="FF0000"/>
                </a:solidFill>
                <a:latin typeface="Lucida Console"/>
                <a:ea typeface="Calibri"/>
                <a:cs typeface="Times New Roman"/>
              </a:rPr>
              <a:t>50</a:t>
            </a:r>
            <a:r>
              <a:rPr lang="en-US" sz="3200" b="1" dirty="0">
                <a:solidFill>
                  <a:srgbClr val="0000FF"/>
                </a:solidFill>
                <a:latin typeface="Lucida Console"/>
                <a:ea typeface="Calibri"/>
                <a:cs typeface="Times New Roman"/>
              </a:rPr>
              <a:t>)</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NULL,</a:t>
            </a:r>
            <a:r>
              <a:rPr lang="en-US" sz="3200" b="1" dirty="0">
                <a:latin typeface="Lucida Console"/>
                <a:ea typeface="Calibri"/>
                <a:cs typeface="Times New Roman"/>
              </a:rPr>
              <a:t> </a:t>
            </a:r>
            <a:r>
              <a:rPr lang="en-US" sz="3200" b="1" dirty="0" smtClean="0">
                <a:latin typeface="Lucida Console"/>
                <a:ea typeface="Calibri"/>
                <a:cs typeface="Times New Roman"/>
              </a:rPr>
              <a:t/>
            </a:r>
            <a:br>
              <a:rPr lang="en-US" sz="3200" b="1" dirty="0" smtClean="0">
                <a:latin typeface="Lucida Console"/>
                <a:ea typeface="Calibri"/>
                <a:cs typeface="Times New Roman"/>
              </a:rPr>
            </a:br>
            <a:r>
              <a:rPr lang="en-US" sz="3200" b="1" dirty="0">
                <a:latin typeface="Lucida Console"/>
                <a:ea typeface="Calibri"/>
                <a:cs typeface="Times New Roman"/>
              </a:rPr>
              <a:t>        </a:t>
            </a:r>
            <a:r>
              <a:rPr lang="en-US" sz="3200" b="1" dirty="0" err="1">
                <a:latin typeface="Lucida Console"/>
                <a:ea typeface="Calibri"/>
                <a:cs typeface="Times New Roman"/>
              </a:rPr>
              <a:t>Modified_Date</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DATETIME</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NULL,</a:t>
            </a:r>
            <a:br>
              <a:rPr lang="en-US" sz="3200" b="1" dirty="0">
                <a:solidFill>
                  <a:srgbClr val="0000FF"/>
                </a:solidFill>
                <a:latin typeface="Lucida Console"/>
                <a:ea typeface="Calibri"/>
                <a:cs typeface="Times New Roman"/>
              </a:rPr>
            </a:b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CONSTRAINT</a:t>
            </a:r>
            <a:r>
              <a:rPr lang="en-US" sz="3200" b="1" dirty="0">
                <a:latin typeface="Lucida Console"/>
                <a:ea typeface="Calibri"/>
                <a:cs typeface="Times New Roman"/>
              </a:rPr>
              <a:t> </a:t>
            </a:r>
            <a:r>
              <a:rPr lang="en-US" sz="3200" b="1" dirty="0" err="1">
                <a:latin typeface="Lucida Console"/>
                <a:ea typeface="Calibri"/>
                <a:cs typeface="Times New Roman"/>
              </a:rPr>
              <a:t>PK_VLR_SubscriptionPublicationQueue</a:t>
            </a:r>
            <a:r>
              <a:rPr lang="en-US" sz="3200" b="1" dirty="0">
                <a:latin typeface="Lucida Console"/>
                <a:ea typeface="Calibri"/>
                <a:cs typeface="Times New Roman"/>
              </a:rPr>
              <a:t> </a:t>
            </a:r>
            <a:br>
              <a:rPr lang="en-US" sz="3200" b="1" dirty="0">
                <a:latin typeface="Lucida Console"/>
                <a:ea typeface="Calibri"/>
                <a:cs typeface="Times New Roman"/>
              </a:rPr>
            </a:b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PRIMARY</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KEY</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CLUSTERED (</a:t>
            </a:r>
            <a:r>
              <a:rPr lang="en-US" sz="3200" b="1" dirty="0" err="1">
                <a:latin typeface="Lucida Console"/>
                <a:ea typeface="Calibri"/>
                <a:cs typeface="Times New Roman"/>
              </a:rPr>
              <a:t>VLR_SubscriptionPublicationQueueID</a:t>
            </a:r>
            <a:r>
              <a:rPr lang="en-US" sz="3200" b="1" dirty="0">
                <a:latin typeface="Lucida Console"/>
                <a:ea typeface="Calibri"/>
                <a:cs typeface="Times New Roman"/>
              </a:rPr>
              <a:t> </a:t>
            </a:r>
            <a:r>
              <a:rPr lang="en-US" sz="3200" b="1" dirty="0">
                <a:solidFill>
                  <a:srgbClr val="0000FF"/>
                </a:solidFill>
                <a:latin typeface="Lucida Console"/>
                <a:ea typeface="Calibri"/>
                <a:cs typeface="Times New Roman"/>
              </a:rPr>
              <a:t>ASC)</a:t>
            </a:r>
            <a:br>
              <a:rPr lang="en-US" sz="3200" b="1" dirty="0">
                <a:solidFill>
                  <a:srgbClr val="0000FF"/>
                </a:solidFill>
                <a:latin typeface="Lucida Console"/>
                <a:ea typeface="Calibri"/>
                <a:cs typeface="Times New Roman"/>
              </a:rPr>
            </a:br>
            <a:r>
              <a:rPr lang="en-US" sz="3200" b="1" dirty="0">
                <a:latin typeface="Lucida Console"/>
                <a:ea typeface="Calibri"/>
                <a:cs typeface="Times New Roman"/>
              </a:rPr>
              <a:t>        </a:t>
            </a:r>
            <a:r>
              <a:rPr lang="en-US" sz="3200" b="1" dirty="0" smtClean="0">
                <a:solidFill>
                  <a:srgbClr val="0000FF"/>
                </a:solidFill>
                <a:latin typeface="Lucida Console"/>
                <a:ea typeface="Calibri"/>
                <a:cs typeface="Times New Roman"/>
              </a:rPr>
              <a:t>);</a:t>
            </a:r>
            <a:r>
              <a:rPr lang="en-US" sz="4000" dirty="0">
                <a:latin typeface="Calibri"/>
                <a:ea typeface="Calibri"/>
                <a:cs typeface="Times New Roman"/>
              </a:rPr>
              <a:t/>
            </a:r>
            <a:br>
              <a:rPr lang="en-US" sz="4000" dirty="0">
                <a:latin typeface="Calibri"/>
                <a:ea typeface="Calibri"/>
                <a:cs typeface="Times New Roman"/>
              </a:rPr>
            </a:br>
            <a:endParaRPr lang="en-US" sz="4000" dirty="0" smtClean="0">
              <a:latin typeface="Calibri"/>
              <a:ea typeface="Calibri"/>
              <a:cs typeface="Times New Roman"/>
            </a:endParaRPr>
          </a:p>
          <a:p>
            <a:pPr marL="0" marR="0" indent="0">
              <a:lnSpc>
                <a:spcPct val="115000"/>
              </a:lnSpc>
              <a:spcBef>
                <a:spcPts val="0"/>
              </a:spcBef>
              <a:spcAft>
                <a:spcPts val="1000"/>
              </a:spcAft>
              <a:buNone/>
            </a:pPr>
            <a:endParaRPr lang="en-US" sz="4000" dirty="0" smtClean="0">
              <a:latin typeface="Calibri"/>
              <a:ea typeface="Calibri"/>
              <a:cs typeface="Times New Roman"/>
            </a:endParaRPr>
          </a:p>
          <a:p>
            <a:pPr marR="0">
              <a:lnSpc>
                <a:spcPct val="120000"/>
              </a:lnSpc>
              <a:spcBef>
                <a:spcPts val="0"/>
              </a:spcBef>
              <a:spcAft>
                <a:spcPts val="500"/>
              </a:spcAft>
            </a:pPr>
            <a:r>
              <a:rPr lang="en-US" sz="4000" b="1" dirty="0" err="1" smtClean="0">
                <a:latin typeface="+mn-lt"/>
                <a:ea typeface="Calibri"/>
                <a:cs typeface="Times New Roman"/>
              </a:rPr>
              <a:t>Modified_BY</a:t>
            </a:r>
            <a:r>
              <a:rPr lang="en-US" sz="4000" b="1" dirty="0" smtClean="0">
                <a:latin typeface="+mn-lt"/>
                <a:ea typeface="Calibri"/>
                <a:cs typeface="Times New Roman"/>
              </a:rPr>
              <a:t> was always about 48-50  characters, so…</a:t>
            </a:r>
          </a:p>
          <a:p>
            <a:pPr marR="0">
              <a:lnSpc>
                <a:spcPct val="120000"/>
              </a:lnSpc>
              <a:spcBef>
                <a:spcPts val="0"/>
              </a:spcBef>
              <a:spcAft>
                <a:spcPts val="500"/>
              </a:spcAft>
            </a:pPr>
            <a:r>
              <a:rPr lang="en-US" sz="4000" b="1" dirty="0" smtClean="0">
                <a:latin typeface="+mn-lt"/>
                <a:ea typeface="Calibri"/>
                <a:cs typeface="Times New Roman"/>
              </a:rPr>
              <a:t>The fix for this index was to change the Fill Factor to 99, change </a:t>
            </a:r>
            <a:r>
              <a:rPr lang="en-US" sz="4000" b="1" dirty="0" err="1" smtClean="0">
                <a:latin typeface="+mn-lt"/>
                <a:ea typeface="Calibri"/>
                <a:cs typeface="Times New Roman"/>
              </a:rPr>
              <a:t>Modifed_By</a:t>
            </a:r>
            <a:r>
              <a:rPr lang="en-US" sz="4000" b="1" dirty="0" smtClean="0">
                <a:latin typeface="+mn-lt"/>
                <a:ea typeface="Calibri"/>
                <a:cs typeface="Times New Roman"/>
              </a:rPr>
              <a:t> to CHAR(50), and REBUILD the Clustered Index manually one final time.</a:t>
            </a:r>
          </a:p>
          <a:p>
            <a:pPr marR="0">
              <a:lnSpc>
                <a:spcPct val="120000"/>
              </a:lnSpc>
              <a:spcBef>
                <a:spcPts val="0"/>
              </a:spcBef>
              <a:spcAft>
                <a:spcPts val="500"/>
              </a:spcAft>
            </a:pPr>
            <a:r>
              <a:rPr lang="en-US" sz="4000" b="1" dirty="0" smtClean="0">
                <a:latin typeface="+mn-lt"/>
                <a:ea typeface="Calibri"/>
                <a:cs typeface="Times New Roman"/>
              </a:rPr>
              <a:t>Will almost never become fragmented ever again</a:t>
            </a:r>
            <a:r>
              <a:rPr lang="en-US" sz="4000" b="1" dirty="0">
                <a:latin typeface="+mn-lt"/>
                <a:ea typeface="Calibri"/>
                <a:cs typeface="Times New Roman"/>
              </a:rPr>
              <a:t> </a:t>
            </a:r>
            <a:r>
              <a:rPr lang="en-US" sz="4000" b="1" dirty="0" smtClean="0">
                <a:latin typeface="+mn-lt"/>
                <a:ea typeface="Calibri"/>
                <a:cs typeface="Times New Roman"/>
              </a:rPr>
              <a:t>and won't waste memory.</a:t>
            </a:r>
          </a:p>
          <a:p>
            <a:pPr marR="0">
              <a:lnSpc>
                <a:spcPct val="120000"/>
              </a:lnSpc>
              <a:spcBef>
                <a:spcPts val="0"/>
              </a:spcBef>
              <a:spcAft>
                <a:spcPts val="500"/>
              </a:spcAft>
            </a:pPr>
            <a:r>
              <a:rPr lang="en-US" sz="4000" b="1" dirty="0" smtClean="0">
                <a:latin typeface="+mn-lt"/>
                <a:ea typeface="Calibri"/>
                <a:cs typeface="Times New Roman"/>
              </a:rPr>
              <a:t>Could also default to 50 spaces to avoid data-type change. (</a:t>
            </a:r>
            <a:r>
              <a:rPr lang="en-US" sz="4000" b="1" dirty="0" smtClean="0">
                <a:solidFill>
                  <a:srgbClr val="FF0000"/>
                </a:solidFill>
                <a:latin typeface="+mn-lt"/>
                <a:ea typeface="Calibri"/>
                <a:cs typeface="Times New Roman"/>
              </a:rPr>
              <a:t>BE CAREFUL!)</a:t>
            </a:r>
          </a:p>
          <a:p>
            <a:pPr marR="0">
              <a:lnSpc>
                <a:spcPct val="120000"/>
              </a:lnSpc>
              <a:spcBef>
                <a:spcPts val="0"/>
              </a:spcBef>
              <a:spcAft>
                <a:spcPts val="500"/>
              </a:spcAft>
            </a:pPr>
            <a:r>
              <a:rPr lang="en-US" sz="4000" b="1" dirty="0" err="1" smtClean="0">
                <a:latin typeface="+mn-lt"/>
                <a:ea typeface="Calibri"/>
                <a:cs typeface="Times New Roman"/>
              </a:rPr>
              <a:t>Created_By</a:t>
            </a:r>
            <a:r>
              <a:rPr lang="en-US" sz="4000" b="1" dirty="0" smtClean="0">
                <a:latin typeface="+mn-lt"/>
                <a:ea typeface="Calibri"/>
                <a:cs typeface="Times New Roman"/>
              </a:rPr>
              <a:t> isn't a problem because it's never updated.</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63072"/>
            <a:ext cx="8686800" cy="559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477125" y="2607203"/>
            <a:ext cx="1555068" cy="923330"/>
          </a:xfrm>
          <a:prstGeom prst="rect">
            <a:avLst/>
          </a:prstGeom>
          <a:solidFill>
            <a:schemeClr val="bg1"/>
          </a:solidFill>
          <a:ln w="38100">
            <a:solidFill>
              <a:srgbClr val="FF0000"/>
            </a:solidFill>
          </a:ln>
        </p:spPr>
        <p:txBody>
          <a:bodyPr wrap="square" rtlCol="0">
            <a:spAutoFit/>
          </a:bodyPr>
          <a:lstStyle/>
          <a:p>
            <a:pPr algn="ctr"/>
            <a:r>
              <a:rPr lang="en-US" dirty="0" smtClean="0">
                <a:latin typeface="Arial Black" panose="020B0A04020102020204" pitchFamily="34" charset="0"/>
              </a:rPr>
              <a:t>Causes</a:t>
            </a:r>
            <a:br>
              <a:rPr lang="en-US" dirty="0" smtClean="0">
                <a:latin typeface="Arial Black" panose="020B0A04020102020204" pitchFamily="34" charset="0"/>
              </a:rPr>
            </a:br>
            <a:r>
              <a:rPr lang="en-US" dirty="0" smtClean="0">
                <a:latin typeface="Arial Black" panose="020B0A04020102020204" pitchFamily="34" charset="0"/>
              </a:rPr>
              <a:t>~66% Row Expansion</a:t>
            </a:r>
          </a:p>
        </p:txBody>
      </p:sp>
      <p:sp>
        <p:nvSpPr>
          <p:cNvPr id="8" name="Rectangle 7"/>
          <p:cNvSpPr/>
          <p:nvPr/>
        </p:nvSpPr>
        <p:spPr>
          <a:xfrm>
            <a:off x="2343150" y="3763073"/>
            <a:ext cx="2388507" cy="55983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11" name="Straight Arrow Connector 10"/>
          <p:cNvCxnSpPr/>
          <p:nvPr/>
        </p:nvCxnSpPr>
        <p:spPr>
          <a:xfrm flipH="1">
            <a:off x="4972050" y="2836644"/>
            <a:ext cx="2496670"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524500" y="3763072"/>
            <a:ext cx="3390900" cy="55983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198850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barn(outVertical)">
                                      <p:cBhvr>
                                        <p:cTn id="12" dur="500"/>
                                        <p:tgtEl>
                                          <p:spTgt spid="717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par>
                                <p:cTn id="28" presetID="22" presetClass="entr" presetSubtype="2"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right)">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animEffect transition="in" filter="fade">
                                      <p:cBhvr>
                                        <p:cTn id="35" dur="500"/>
                                        <p:tgtEl>
                                          <p:spTgt spid="6">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xEl>
                                              <p:pRg st="3" end="3"/>
                                            </p:txEl>
                                          </p:spTgt>
                                        </p:tgtEl>
                                        <p:attrNameLst>
                                          <p:attrName>style.visibility</p:attrName>
                                        </p:attrNameLst>
                                      </p:cBhvr>
                                      <p:to>
                                        <p:strVal val="visible"/>
                                      </p:to>
                                    </p:set>
                                    <p:animEffect transition="in" filter="fade">
                                      <p:cBhvr>
                                        <p:cTn id="40" dur="500"/>
                                        <p:tgtEl>
                                          <p:spTgt spid="6">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animEffect transition="in" filter="fade">
                                      <p:cBhvr>
                                        <p:cTn id="45" dur="500"/>
                                        <p:tgtEl>
                                          <p:spTgt spid="6">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5" end="5"/>
                                            </p:txEl>
                                          </p:spTgt>
                                        </p:tgtEl>
                                        <p:attrNameLst>
                                          <p:attrName>style.visibility</p:attrName>
                                        </p:attrNameLst>
                                      </p:cBhvr>
                                      <p:to>
                                        <p:strVal val="visible"/>
                                      </p:to>
                                    </p:set>
                                    <p:animEffect transition="in" filter="fade">
                                      <p:cBhvr>
                                        <p:cTn id="50" dur="5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Effect transition="in" filter="fade">
                                      <p:cBhvr>
                                        <p:cTn id="5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P spid="7" grpId="0" animBg="1"/>
      <p:bldP spid="8" grpId="0" animBg="1"/>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77</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A Bigger Hammer, Partitioning</a:t>
            </a:r>
            <a:endParaRPr lang="en-US" dirty="0"/>
          </a:p>
        </p:txBody>
      </p:sp>
      <p:sp>
        <p:nvSpPr>
          <p:cNvPr id="6" name="Content Placeholder 5"/>
          <p:cNvSpPr>
            <a:spLocks noGrp="1"/>
          </p:cNvSpPr>
          <p:nvPr>
            <p:ph sz="quarter" idx="10"/>
          </p:nvPr>
        </p:nvSpPr>
        <p:spPr>
          <a:xfrm>
            <a:off x="0" y="1143000"/>
            <a:ext cx="9144000" cy="5166360"/>
          </a:xfrm>
        </p:spPr>
        <p:txBody>
          <a:bodyPr lIns="228600" rIns="4206240">
            <a:normAutofit lnSpcReduction="10000"/>
          </a:bodyPr>
          <a:lstStyle/>
          <a:p>
            <a:r>
              <a:rPr lang="en-US" sz="2400" dirty="0" smtClean="0"/>
              <a:t>Latest month suffers Inserts and Exp</a:t>
            </a:r>
            <a:r>
              <a:rPr lang="en-US" sz="2400" u="sng" dirty="0" smtClean="0"/>
              <a:t>a</a:t>
            </a:r>
            <a:r>
              <a:rPr lang="en-US" sz="2400" dirty="0" smtClean="0"/>
              <a:t>nsive Updates.</a:t>
            </a:r>
          </a:p>
          <a:p>
            <a:r>
              <a:rPr lang="en-US" sz="2400" dirty="0" smtClean="0"/>
              <a:t>Previous month suffers only Exp</a:t>
            </a:r>
            <a:r>
              <a:rPr lang="en-US" sz="2400" u="sng" dirty="0" smtClean="0"/>
              <a:t>a</a:t>
            </a:r>
            <a:r>
              <a:rPr lang="en-US" sz="2400" dirty="0" smtClean="0"/>
              <a:t>nsive Updates.</a:t>
            </a:r>
          </a:p>
          <a:p>
            <a:r>
              <a:rPr lang="en-US" sz="2400" dirty="0" smtClean="0"/>
              <a:t>Other months are totally static.</a:t>
            </a:r>
          </a:p>
          <a:p>
            <a:r>
              <a:rPr lang="en-US" sz="2400" dirty="0" smtClean="0"/>
              <a:t>Really needs </a:t>
            </a:r>
            <a:r>
              <a:rPr lang="en-US" sz="2400" dirty="0"/>
              <a:t>m</a:t>
            </a:r>
            <a:r>
              <a:rPr lang="en-US" sz="2400" dirty="0" smtClean="0"/>
              <a:t>ultiple Fill Factors.</a:t>
            </a:r>
          </a:p>
          <a:p>
            <a:r>
              <a:rPr lang="en-US" sz="2400" dirty="0" smtClean="0"/>
              <a:t>If </a:t>
            </a:r>
            <a:r>
              <a:rPr lang="en-US" sz="2400" dirty="0"/>
              <a:t>large, good candidate for </a:t>
            </a:r>
            <a:r>
              <a:rPr lang="en-US" sz="2400" dirty="0" smtClean="0"/>
              <a:t>Partitioned View.</a:t>
            </a:r>
          </a:p>
          <a:p>
            <a:r>
              <a:rPr lang="en-US" sz="2400" dirty="0" smtClean="0"/>
              <a:t>Possible redesign to fix Expansive Updates.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570" y="1322388"/>
            <a:ext cx="83820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725" y="5214937"/>
            <a:ext cx="1647825" cy="32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0630" y="4903787"/>
            <a:ext cx="1645920" cy="323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8725" y="1636713"/>
            <a:ext cx="164782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3020" y="1636713"/>
            <a:ext cx="1495425"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3020" y="5522910"/>
            <a:ext cx="394353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Arrow Connector 8"/>
          <p:cNvCxnSpPr/>
          <p:nvPr/>
        </p:nvCxnSpPr>
        <p:spPr>
          <a:xfrm>
            <a:off x="2162629" y="2046514"/>
            <a:ext cx="4239941" cy="3180749"/>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409371" y="2902857"/>
            <a:ext cx="4009074" cy="2162668"/>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741714" y="3519259"/>
            <a:ext cx="4660856" cy="0"/>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02570" y="1636713"/>
            <a:ext cx="816155" cy="326707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cxnSp>
        <p:nvCxnSpPr>
          <p:cNvPr id="31" name="Straight Arrow Connector 30"/>
          <p:cNvCxnSpPr/>
          <p:nvPr/>
        </p:nvCxnSpPr>
        <p:spPr>
          <a:xfrm flipV="1">
            <a:off x="2162629" y="4165572"/>
            <a:ext cx="2760391" cy="45026"/>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162629" y="4210598"/>
            <a:ext cx="2760391" cy="854927"/>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162629" y="4210598"/>
            <a:ext cx="2760391" cy="1167851"/>
          </a:xfrm>
          <a:prstGeom prst="straightConnector1">
            <a:avLst/>
          </a:prstGeom>
          <a:ln w="38100">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197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up)">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6" presetClass="entr" presetSubtype="37"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barn(outVertical)">
                                      <p:cBhvr>
                                        <p:cTn id="18" dur="5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par>
                                <p:cTn id="24" presetID="10" presetClass="exit" presetSubtype="0" fill="hold"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par>
                                <p:cTn id="30" presetID="16" presetClass="entr" presetSubtype="37" fill="hold" nodeType="withEffect">
                                  <p:stCondLst>
                                    <p:cond delay="0"/>
                                  </p:stCondLst>
                                  <p:childTnLst>
                                    <p:set>
                                      <p:cBhvr>
                                        <p:cTn id="31" dur="1" fill="hold">
                                          <p:stCondLst>
                                            <p:cond delay="0"/>
                                          </p:stCondLst>
                                        </p:cTn>
                                        <p:tgtEl>
                                          <p:spTgt spid="1031"/>
                                        </p:tgtEl>
                                        <p:attrNameLst>
                                          <p:attrName>style.visibility</p:attrName>
                                        </p:attrNameLst>
                                      </p:cBhvr>
                                      <p:to>
                                        <p:strVal val="visible"/>
                                      </p:to>
                                    </p:set>
                                    <p:animEffect transition="in" filter="barn(outVertical)">
                                      <p:cBhvr>
                                        <p:cTn id="32" dur="500"/>
                                        <p:tgtEl>
                                          <p:spTgt spid="10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fade">
                                      <p:cBhvr>
                                        <p:cTn id="37" dur="500"/>
                                        <p:tgtEl>
                                          <p:spTgt spid="6">
                                            <p:txEl>
                                              <p:pRg st="2" end="2"/>
                                            </p:txEl>
                                          </p:spTgt>
                                        </p:tgtEl>
                                      </p:cBhvr>
                                    </p:animEffect>
                                  </p:childTnLst>
                                </p:cTn>
                              </p:par>
                              <p:par>
                                <p:cTn id="38" presetID="10" presetClass="exit" presetSubtype="0" fill="hold" nodeType="withEffect">
                                  <p:stCondLst>
                                    <p:cond delay="0"/>
                                  </p:stCondLst>
                                  <p:childTnLst>
                                    <p:animEffect transition="out" filter="fade">
                                      <p:cBhvr>
                                        <p:cTn id="39" dur="500"/>
                                        <p:tgtEl>
                                          <p:spTgt spid="19"/>
                                        </p:tgtEl>
                                      </p:cBhvr>
                                    </p:animEffect>
                                    <p:set>
                                      <p:cBhvr>
                                        <p:cTn id="40" dur="1" fill="hold">
                                          <p:stCondLst>
                                            <p:cond delay="499"/>
                                          </p:stCondLst>
                                        </p:cTn>
                                        <p:tgtEl>
                                          <p:spTgt spid="19"/>
                                        </p:tgtEl>
                                        <p:attrNameLst>
                                          <p:attrName>style.visibility</p:attrName>
                                        </p:attrNameLst>
                                      </p:cBhvr>
                                      <p:to>
                                        <p:strVal val="hidden"/>
                                      </p:to>
                                    </p:set>
                                  </p:childTnLst>
                                </p:cTn>
                              </p:par>
                              <p:par>
                                <p:cTn id="41" presetID="22" presetClass="entr" presetSubtype="8"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par>
                                <p:cTn id="44" presetID="16" presetClass="entr" presetSubtype="42"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arn(outHorizontal)">
                                      <p:cBhvr>
                                        <p:cTn id="46" dur="500"/>
                                        <p:tgtEl>
                                          <p:spTgt spid="18"/>
                                        </p:tgtEl>
                                      </p:cBhvr>
                                    </p:animEffect>
                                  </p:childTnLst>
                                </p:cTn>
                              </p:par>
                              <p:par>
                                <p:cTn id="47" presetID="16" presetClass="entr" presetSubtype="37" fill="hold" nodeType="withEffect">
                                  <p:stCondLst>
                                    <p:cond delay="0"/>
                                  </p:stCondLst>
                                  <p:childTnLst>
                                    <p:set>
                                      <p:cBhvr>
                                        <p:cTn id="48" dur="1" fill="hold">
                                          <p:stCondLst>
                                            <p:cond delay="0"/>
                                          </p:stCondLst>
                                        </p:cTn>
                                        <p:tgtEl>
                                          <p:spTgt spid="1032"/>
                                        </p:tgtEl>
                                        <p:attrNameLst>
                                          <p:attrName>style.visibility</p:attrName>
                                        </p:attrNameLst>
                                      </p:cBhvr>
                                      <p:to>
                                        <p:strVal val="visible"/>
                                      </p:to>
                                    </p:set>
                                    <p:animEffect transition="in" filter="barn(outVertical)">
                                      <p:cBhvr>
                                        <p:cTn id="49" dur="500"/>
                                        <p:tgtEl>
                                          <p:spTgt spid="10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
                                            <p:txEl>
                                              <p:pRg st="3" end="3"/>
                                            </p:txEl>
                                          </p:spTgt>
                                        </p:tgtEl>
                                        <p:attrNameLst>
                                          <p:attrName>style.visibility</p:attrName>
                                        </p:attrNameLst>
                                      </p:cBhvr>
                                      <p:to>
                                        <p:strVal val="visible"/>
                                      </p:to>
                                    </p:set>
                                    <p:animEffect transition="in" filter="fade">
                                      <p:cBhvr>
                                        <p:cTn id="54" dur="500"/>
                                        <p:tgtEl>
                                          <p:spTgt spid="6">
                                            <p:txEl>
                                              <p:pRg st="3" end="3"/>
                                            </p:txEl>
                                          </p:spTgt>
                                        </p:tgtEl>
                                      </p:cBhvr>
                                    </p:animEffect>
                                  </p:childTnLst>
                                </p:cTn>
                              </p:par>
                              <p:par>
                                <p:cTn id="55" presetID="10" presetClass="exit" presetSubtype="0" fill="hold" nodeType="withEffect">
                                  <p:stCondLst>
                                    <p:cond delay="0"/>
                                  </p:stCondLst>
                                  <p:childTnLst>
                                    <p:animEffect transition="out" filter="fade">
                                      <p:cBhvr>
                                        <p:cTn id="56" dur="500"/>
                                        <p:tgtEl>
                                          <p:spTgt spid="22"/>
                                        </p:tgtEl>
                                      </p:cBhvr>
                                    </p:animEffect>
                                    <p:set>
                                      <p:cBhvr>
                                        <p:cTn id="57" dur="1" fill="hold">
                                          <p:stCondLst>
                                            <p:cond delay="499"/>
                                          </p:stCondLst>
                                        </p:cTn>
                                        <p:tgtEl>
                                          <p:spTgt spid="22"/>
                                        </p:tgtEl>
                                        <p:attrNameLst>
                                          <p:attrName>style.visibility</p:attrName>
                                        </p:attrNameLst>
                                      </p:cBhvr>
                                      <p:to>
                                        <p:strVal val="hidden"/>
                                      </p:to>
                                    </p:set>
                                  </p:childTnLst>
                                </p:cTn>
                              </p:par>
                              <p:par>
                                <p:cTn id="58" presetID="16" presetClass="entr" presetSubtype="37" fill="hold" nodeType="withEffect">
                                  <p:stCondLst>
                                    <p:cond delay="0"/>
                                  </p:stCondLst>
                                  <p:childTnLst>
                                    <p:set>
                                      <p:cBhvr>
                                        <p:cTn id="59" dur="1" fill="hold">
                                          <p:stCondLst>
                                            <p:cond delay="0"/>
                                          </p:stCondLst>
                                        </p:cTn>
                                        <p:tgtEl>
                                          <p:spTgt spid="1033"/>
                                        </p:tgtEl>
                                        <p:attrNameLst>
                                          <p:attrName>style.visibility</p:attrName>
                                        </p:attrNameLst>
                                      </p:cBhvr>
                                      <p:to>
                                        <p:strVal val="visible"/>
                                      </p:to>
                                    </p:set>
                                    <p:animEffect transition="in" filter="barn(outVertical)">
                                      <p:cBhvr>
                                        <p:cTn id="60" dur="500"/>
                                        <p:tgtEl>
                                          <p:spTgt spid="10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wipe(left)">
                                      <p:cBhvr>
                                        <p:cTn id="65" dur="500"/>
                                        <p:tgtEl>
                                          <p:spTgt spid="33"/>
                                        </p:tgtEl>
                                      </p:cBhvr>
                                    </p:animEffect>
                                  </p:childTnLst>
                                </p:cTn>
                              </p:par>
                              <p:par>
                                <p:cTn id="66" presetID="22" presetClass="entr" presetSubtype="8"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left)">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wipe(left)">
                                      <p:cBhvr>
                                        <p:cTn id="73" dur="500"/>
                                        <p:tgtEl>
                                          <p:spTgt spid="31"/>
                                        </p:tgtEl>
                                      </p:cBhvr>
                                    </p:animEffect>
                                  </p:childTnLst>
                                </p:cTn>
                              </p:par>
                              <p:par>
                                <p:cTn id="74" presetID="10" presetClass="exit" presetSubtype="0" fill="hold" nodeType="withEffect">
                                  <p:stCondLst>
                                    <p:cond delay="0"/>
                                  </p:stCondLst>
                                  <p:childTnLst>
                                    <p:animEffect transition="out" filter="fade">
                                      <p:cBhvr>
                                        <p:cTn id="75" dur="500"/>
                                        <p:tgtEl>
                                          <p:spTgt spid="33"/>
                                        </p:tgtEl>
                                      </p:cBhvr>
                                    </p:animEffect>
                                    <p:set>
                                      <p:cBhvr>
                                        <p:cTn id="76" dur="1" fill="hold">
                                          <p:stCondLst>
                                            <p:cond delay="499"/>
                                          </p:stCondLst>
                                        </p:cTn>
                                        <p:tgtEl>
                                          <p:spTgt spid="33"/>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36"/>
                                        </p:tgtEl>
                                      </p:cBhvr>
                                    </p:animEffect>
                                    <p:set>
                                      <p:cBhvr>
                                        <p:cTn id="79" dur="1" fill="hold">
                                          <p:stCondLst>
                                            <p:cond delay="499"/>
                                          </p:stCondLst>
                                        </p:cTn>
                                        <p:tgtEl>
                                          <p:spTgt spid="36"/>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
                                            <p:txEl>
                                              <p:pRg st="4" end="4"/>
                                            </p:txEl>
                                          </p:spTgt>
                                        </p:tgtEl>
                                        <p:attrNameLst>
                                          <p:attrName>style.visibility</p:attrName>
                                        </p:attrNameLst>
                                      </p:cBhvr>
                                      <p:to>
                                        <p:strVal val="visible"/>
                                      </p:to>
                                    </p:set>
                                    <p:animEffect transition="in" filter="fade">
                                      <p:cBhvr>
                                        <p:cTn id="84" dur="500"/>
                                        <p:tgtEl>
                                          <p:spTgt spid="6">
                                            <p:txEl>
                                              <p:pRg st="4" end="4"/>
                                            </p:txEl>
                                          </p:spTgt>
                                        </p:tgtEl>
                                      </p:cBhvr>
                                    </p:animEffect>
                                  </p:childTnLst>
                                </p:cTn>
                              </p:par>
                              <p:par>
                                <p:cTn id="85" presetID="10" presetClass="exit" presetSubtype="0" fill="hold" nodeType="withEffect">
                                  <p:stCondLst>
                                    <p:cond delay="0"/>
                                  </p:stCondLst>
                                  <p:childTnLst>
                                    <p:animEffect transition="out" filter="fade">
                                      <p:cBhvr>
                                        <p:cTn id="86" dur="500"/>
                                        <p:tgtEl>
                                          <p:spTgt spid="31"/>
                                        </p:tgtEl>
                                      </p:cBhvr>
                                    </p:animEffect>
                                    <p:set>
                                      <p:cBhvr>
                                        <p:cTn id="87" dur="1" fill="hold">
                                          <p:stCondLst>
                                            <p:cond delay="499"/>
                                          </p:stCondLst>
                                        </p:cTn>
                                        <p:tgtEl>
                                          <p:spTgt spid="31"/>
                                        </p:tgtEl>
                                        <p:attrNameLst>
                                          <p:attrName>style.visibility</p:attrName>
                                        </p:attrNameLst>
                                      </p:cBhvr>
                                      <p:to>
                                        <p:strVal val="hidden"/>
                                      </p:to>
                                    </p:set>
                                  </p:childTnLst>
                                </p:cTn>
                              </p:par>
                              <p:par>
                                <p:cTn id="88" presetID="16" presetClass="entr" presetSubtype="37" fill="hold" nodeType="withEffect">
                                  <p:stCondLst>
                                    <p:cond delay="0"/>
                                  </p:stCondLst>
                                  <p:childTnLst>
                                    <p:set>
                                      <p:cBhvr>
                                        <p:cTn id="89" dur="1" fill="hold">
                                          <p:stCondLst>
                                            <p:cond delay="0"/>
                                          </p:stCondLst>
                                        </p:cTn>
                                        <p:tgtEl>
                                          <p:spTgt spid="1034"/>
                                        </p:tgtEl>
                                        <p:attrNameLst>
                                          <p:attrName>style.visibility</p:attrName>
                                        </p:attrNameLst>
                                      </p:cBhvr>
                                      <p:to>
                                        <p:strVal val="visible"/>
                                      </p:to>
                                    </p:set>
                                    <p:animEffect transition="in" filter="barn(outVertical)">
                                      <p:cBhvr>
                                        <p:cTn id="90" dur="500"/>
                                        <p:tgtEl>
                                          <p:spTgt spid="103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
                                            <p:txEl>
                                              <p:pRg st="5" end="5"/>
                                            </p:txEl>
                                          </p:spTgt>
                                        </p:tgtEl>
                                        <p:attrNameLst>
                                          <p:attrName>style.visibility</p:attrName>
                                        </p:attrNameLst>
                                      </p:cBhvr>
                                      <p:to>
                                        <p:strVal val="visible"/>
                                      </p:to>
                                    </p:set>
                                    <p:animEffect transition="in" filter="fade">
                                      <p:cBhvr>
                                        <p:cTn id="9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78</a:t>
            </a:fld>
            <a:r>
              <a:rPr lang="en-US" smtClean="0"/>
              <a:t>    </a:t>
            </a:r>
            <a:endParaRPr lang="en-US" dirty="0"/>
          </a:p>
        </p:txBody>
      </p:sp>
      <p:sp>
        <p:nvSpPr>
          <p:cNvPr id="5" name="Title 4"/>
          <p:cNvSpPr>
            <a:spLocks noGrp="1"/>
          </p:cNvSpPr>
          <p:nvPr>
            <p:ph type="title"/>
          </p:nvPr>
        </p:nvSpPr>
        <p:spPr/>
        <p:txBody>
          <a:bodyPr/>
          <a:lstStyle/>
          <a:p>
            <a:r>
              <a:rPr lang="en-US" dirty="0" smtClean="0"/>
              <a:t>Going Hammerless</a:t>
            </a:r>
            <a:endParaRPr lang="en-US" dirty="0"/>
          </a:p>
        </p:txBody>
      </p:sp>
      <p:sp>
        <p:nvSpPr>
          <p:cNvPr id="6" name="Content Placeholder 5"/>
          <p:cNvSpPr>
            <a:spLocks noGrp="1"/>
          </p:cNvSpPr>
          <p:nvPr>
            <p:ph sz="quarter" idx="10"/>
          </p:nvPr>
        </p:nvSpPr>
        <p:spPr/>
        <p:txBody>
          <a:bodyPr/>
          <a:lstStyle/>
          <a:p>
            <a:r>
              <a:rPr lang="en-US" dirty="0" smtClean="0"/>
              <a:t>Set FILL FACTOR to 97 and rebuild only if the Page Density drops below some predetermined value.</a:t>
            </a:r>
            <a:endParaRPr lang="en-US" dirty="0"/>
          </a:p>
        </p:txBody>
      </p:sp>
    </p:spTree>
    <p:extLst>
      <p:ext uri="{BB962C8B-B14F-4D97-AF65-F5344CB8AC3E}">
        <p14:creationId xmlns:p14="http://schemas.microsoft.com/office/powerpoint/2010/main" val="79489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79</a:t>
            </a:fld>
            <a:r>
              <a:rPr lang="en-US" smtClean="0"/>
              <a:t>    </a:t>
            </a:r>
            <a:endParaRPr lang="en-US" dirty="0"/>
          </a:p>
        </p:txBody>
      </p:sp>
      <p:sp>
        <p:nvSpPr>
          <p:cNvPr id="5" name="Title 4"/>
          <p:cNvSpPr>
            <a:spLocks noGrp="1"/>
          </p:cNvSpPr>
          <p:nvPr>
            <p:ph type="title"/>
          </p:nvPr>
        </p:nvSpPr>
        <p:spPr/>
        <p:txBody>
          <a:bodyPr/>
          <a:lstStyle/>
          <a:p>
            <a:r>
              <a:rPr lang="en-US" dirty="0" smtClean="0"/>
              <a:t>The "Best" Hammer…</a:t>
            </a:r>
            <a:endParaRPr lang="en-US" dirty="0"/>
          </a:p>
        </p:txBody>
      </p:sp>
      <p:sp>
        <p:nvSpPr>
          <p:cNvPr id="6" name="Content Placeholder 5"/>
          <p:cNvSpPr>
            <a:spLocks noGrp="1"/>
          </p:cNvSpPr>
          <p:nvPr>
            <p:ph sz="quarter" idx="10"/>
          </p:nvPr>
        </p:nvSpPr>
        <p:spPr/>
        <p:txBody>
          <a:bodyPr/>
          <a:lstStyle/>
          <a:p>
            <a:r>
              <a:rPr lang="en-US" dirty="0" smtClean="0"/>
              <a:t>Change things like </a:t>
            </a:r>
            <a:r>
              <a:rPr lang="en-US" dirty="0" err="1" smtClean="0"/>
              <a:t>Modified_By</a:t>
            </a:r>
            <a:r>
              <a:rPr lang="en-US" dirty="0" smtClean="0"/>
              <a:t> to use a reference table with INTs.</a:t>
            </a:r>
          </a:p>
          <a:p>
            <a:r>
              <a:rPr lang="en-US" dirty="0" smtClean="0"/>
              <a:t>Add a trigger to add a new value and INT to the reference table and add the INT to the table instead of a VARCHAR/NVARCHAR.</a:t>
            </a:r>
          </a:p>
        </p:txBody>
      </p:sp>
    </p:spTree>
    <p:extLst>
      <p:ext uri="{BB962C8B-B14F-4D97-AF65-F5344CB8AC3E}">
        <p14:creationId xmlns:p14="http://schemas.microsoft.com/office/powerpoint/2010/main" val="319505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a:t>
            </a:fld>
            <a:r>
              <a:rPr lang="en-US" smtClean="0"/>
              <a:t>    </a:t>
            </a:r>
            <a:endParaRPr lang="en-US" dirty="0"/>
          </a:p>
        </p:txBody>
      </p:sp>
      <p:sp>
        <p:nvSpPr>
          <p:cNvPr id="5" name="Title 4"/>
          <p:cNvSpPr>
            <a:spLocks noGrp="1"/>
          </p:cNvSpPr>
          <p:nvPr>
            <p:ph type="title"/>
          </p:nvPr>
        </p:nvSpPr>
        <p:spPr/>
        <p:txBody>
          <a:bodyPr/>
          <a:lstStyle/>
          <a:p>
            <a:r>
              <a:rPr lang="en-US" dirty="0" smtClean="0"/>
              <a:t>In Session #1</a:t>
            </a:r>
            <a:endParaRPr lang="en-US" dirty="0"/>
          </a:p>
        </p:txBody>
      </p:sp>
      <p:sp>
        <p:nvSpPr>
          <p:cNvPr id="6" name="Content Placeholder 5"/>
          <p:cNvSpPr>
            <a:spLocks noGrp="1"/>
          </p:cNvSpPr>
          <p:nvPr>
            <p:ph sz="quarter" idx="10"/>
          </p:nvPr>
        </p:nvSpPr>
        <p:spPr/>
        <p:txBody>
          <a:bodyPr>
            <a:normAutofit lnSpcReduction="10000"/>
          </a:bodyPr>
          <a:lstStyle/>
          <a:p>
            <a:r>
              <a:rPr lang="en-US" dirty="0"/>
              <a:t>Logical Fragmentation</a:t>
            </a:r>
          </a:p>
          <a:p>
            <a:pPr lvl="1"/>
            <a:r>
              <a:rPr lang="en-US" dirty="0" smtClean="0"/>
              <a:t>Only matters for "Read Ahead" performance!</a:t>
            </a:r>
          </a:p>
          <a:p>
            <a:pPr lvl="1"/>
            <a:r>
              <a:rPr lang="en-US" dirty="0" smtClean="0"/>
              <a:t>Does NOT </a:t>
            </a:r>
            <a:r>
              <a:rPr lang="en-US" dirty="0"/>
              <a:t>matter once data is in-memory</a:t>
            </a:r>
            <a:r>
              <a:rPr lang="en-US" dirty="0" smtClean="0"/>
              <a:t>!</a:t>
            </a:r>
            <a:endParaRPr lang="en-US" dirty="0"/>
          </a:p>
          <a:p>
            <a:pPr lvl="1"/>
            <a:r>
              <a:rPr lang="en-US" dirty="0"/>
              <a:t>Not doing index maintenance is better than </a:t>
            </a:r>
            <a:r>
              <a:rPr lang="en-US" dirty="0" smtClean="0"/>
              <a:t>REORGANIZE for the type of index we were working with!</a:t>
            </a:r>
            <a:endParaRPr lang="en-US" dirty="0"/>
          </a:p>
          <a:p>
            <a:r>
              <a:rPr lang="en-US" dirty="0" smtClean="0"/>
              <a:t>Got a whiff of how to fix all that!</a:t>
            </a:r>
          </a:p>
          <a:p>
            <a:pPr lvl="1"/>
            <a:r>
              <a:rPr lang="en-US" dirty="0" smtClean="0"/>
              <a:t>Virtually eliminates all page splits.</a:t>
            </a:r>
          </a:p>
          <a:p>
            <a:pPr lvl="1"/>
            <a:r>
              <a:rPr lang="en-US" dirty="0" smtClean="0"/>
              <a:t>Even the "good" ones (which are still bad)!</a:t>
            </a:r>
          </a:p>
          <a:p>
            <a:pPr lvl="2"/>
            <a:endParaRPr lang="en-US" dirty="0"/>
          </a:p>
        </p:txBody>
      </p:sp>
      <p:sp>
        <p:nvSpPr>
          <p:cNvPr id="8" name="Flowchart: Connector 7"/>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63551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80</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One way to check for</a:t>
            </a:r>
            <a:br>
              <a:rPr lang="en-US" dirty="0" smtClean="0"/>
            </a:br>
            <a:r>
              <a:rPr lang="en-US" dirty="0" smtClean="0"/>
              <a:t>Exp</a:t>
            </a:r>
            <a:r>
              <a:rPr lang="en-US" u="sng" dirty="0" smtClean="0"/>
              <a:t>a</a:t>
            </a:r>
            <a:r>
              <a:rPr lang="en-US" dirty="0" smtClean="0"/>
              <a:t>nsive Updates</a:t>
            </a:r>
            <a:endParaRPr lang="en-US" dirty="0"/>
          </a:p>
        </p:txBody>
      </p:sp>
      <p:sp>
        <p:nvSpPr>
          <p:cNvPr id="6" name="Content Placeholder 5"/>
          <p:cNvSpPr>
            <a:spLocks noGrp="1"/>
          </p:cNvSpPr>
          <p:nvPr>
            <p:ph sz="quarter" idx="10"/>
          </p:nvPr>
        </p:nvSpPr>
        <p:spPr/>
        <p:txBody>
          <a:bodyPr>
            <a:normAutofit fontScale="92500" lnSpcReduction="20000"/>
          </a:bodyPr>
          <a:lstStyle/>
          <a:p>
            <a:r>
              <a:rPr lang="en-US" dirty="0"/>
              <a:t>If it's really important (for example, a huge table), temporarily add a trigger to the table to check for UPDATE.</a:t>
            </a:r>
          </a:p>
          <a:p>
            <a:pPr lvl="1"/>
            <a:r>
              <a:rPr lang="en-US" dirty="0"/>
              <a:t>Check only variable width data-types.</a:t>
            </a:r>
          </a:p>
          <a:p>
            <a:pPr lvl="1"/>
            <a:r>
              <a:rPr lang="en-US" dirty="0"/>
              <a:t>Compare </a:t>
            </a:r>
            <a:r>
              <a:rPr lang="en-US" dirty="0" smtClean="0"/>
              <a:t>lengths in INSERTED </a:t>
            </a:r>
            <a:r>
              <a:rPr lang="en-US" dirty="0"/>
              <a:t>and DELETED logical tables to </a:t>
            </a:r>
            <a:r>
              <a:rPr lang="en-US" dirty="0" smtClean="0"/>
              <a:t>find the "</a:t>
            </a:r>
            <a:r>
              <a:rPr lang="en-US" dirty="0" err="1" smtClean="0"/>
              <a:t>ExpAnsive</a:t>
            </a:r>
            <a:r>
              <a:rPr lang="en-US" dirty="0" smtClean="0"/>
              <a:t>" Updates.</a:t>
            </a:r>
            <a:endParaRPr lang="en-US" dirty="0"/>
          </a:p>
          <a:p>
            <a:pPr lvl="1"/>
            <a:r>
              <a:rPr lang="en-US" dirty="0"/>
              <a:t>If lot's of columns, use dynamic </a:t>
            </a:r>
            <a:r>
              <a:rPr lang="en-US" dirty="0" smtClean="0"/>
              <a:t>SQL against </a:t>
            </a:r>
            <a:r>
              <a:rPr lang="en-US" dirty="0" err="1" smtClean="0"/>
              <a:t>sys.columns</a:t>
            </a:r>
            <a:r>
              <a:rPr lang="en-US" dirty="0"/>
              <a:t> or INFORMATION_SCHEMA.COLUMNS view to produce the code for the trigger </a:t>
            </a:r>
            <a:r>
              <a:rPr lang="en-US" dirty="0" smtClean="0"/>
              <a:t>body.</a:t>
            </a:r>
          </a:p>
          <a:p>
            <a:pPr lvl="1"/>
            <a:r>
              <a:rPr lang="en-US" dirty="0" smtClean="0"/>
              <a:t>Of course, write the comparison results to a table so you can see what's going on.</a:t>
            </a:r>
          </a:p>
          <a:p>
            <a:pPr lvl="1"/>
            <a:r>
              <a:rPr lang="en-US" dirty="0" smtClean="0"/>
              <a:t>Script:</a:t>
            </a:r>
            <a:br>
              <a:rPr lang="en-US" dirty="0" smtClean="0"/>
            </a:br>
            <a:r>
              <a:rPr lang="en-US" dirty="0" smtClean="0"/>
              <a:t>04 </a:t>
            </a:r>
            <a:r>
              <a:rPr lang="en-US" dirty="0" err="1"/>
              <a:t>sp_CreateExpansiveUpdateTrigger.sql</a:t>
            </a:r>
            <a:endParaRPr lang="en-US" dirty="0" smtClean="0"/>
          </a:p>
          <a:p>
            <a:pPr marL="0" indent="0">
              <a:buNone/>
            </a:pPr>
            <a:endParaRPr lang="en-US" dirty="0"/>
          </a:p>
        </p:txBody>
      </p:sp>
    </p:spTree>
    <p:extLst>
      <p:ext uri="{BB962C8B-B14F-4D97-AF65-F5344CB8AC3E}">
        <p14:creationId xmlns:p14="http://schemas.microsoft.com/office/powerpoint/2010/main" val="131832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81</a:t>
            </a:fld>
            <a:r>
              <a:rPr lang="en-US" smtClean="0"/>
              <a:t>    </a:t>
            </a:r>
            <a:endParaRPr lang="en-US" dirty="0"/>
          </a:p>
        </p:txBody>
      </p:sp>
      <p:sp>
        <p:nvSpPr>
          <p:cNvPr id="5" name="Title 4"/>
          <p:cNvSpPr>
            <a:spLocks noGrp="1"/>
          </p:cNvSpPr>
          <p:nvPr>
            <p:ph type="title"/>
          </p:nvPr>
        </p:nvSpPr>
        <p:spPr/>
        <p:txBody>
          <a:bodyPr/>
          <a:lstStyle/>
          <a:p>
            <a:r>
              <a:rPr lang="en-US" dirty="0" smtClean="0"/>
              <a:t>Removing the Nail</a:t>
            </a:r>
            <a:endParaRPr lang="en-US" dirty="0"/>
          </a:p>
        </p:txBody>
      </p:sp>
      <p:sp>
        <p:nvSpPr>
          <p:cNvPr id="6" name="Content Placeholder 5"/>
          <p:cNvSpPr>
            <a:spLocks noGrp="1"/>
          </p:cNvSpPr>
          <p:nvPr>
            <p:ph sz="quarter" idx="10"/>
          </p:nvPr>
        </p:nvSpPr>
        <p:spPr/>
        <p:txBody>
          <a:bodyPr>
            <a:normAutofit fontScale="92500" lnSpcReduction="20000"/>
          </a:bodyPr>
          <a:lstStyle/>
          <a:p>
            <a:r>
              <a:rPr lang="en-US" dirty="0" smtClean="0"/>
              <a:t>If the column is almost always NULL, then do you </a:t>
            </a:r>
            <a:r>
              <a:rPr lang="en-US" i="1" dirty="0" smtClean="0"/>
              <a:t>REALLY</a:t>
            </a:r>
            <a:r>
              <a:rPr lang="en-US" dirty="0" smtClean="0"/>
              <a:t> need the column?</a:t>
            </a:r>
          </a:p>
          <a:p>
            <a:r>
              <a:rPr lang="en-US" dirty="0" smtClean="0"/>
              <a:t>Move the expansive columns to a "Sister" table.</a:t>
            </a:r>
          </a:p>
          <a:p>
            <a:pPr lvl="1"/>
            <a:r>
              <a:rPr lang="en-US" dirty="0" smtClean="0"/>
              <a:t>Will need an updatable view, though.</a:t>
            </a:r>
          </a:p>
          <a:p>
            <a:r>
              <a:rPr lang="en-US" dirty="0" smtClean="0"/>
              <a:t>Set larger columns to a MAX data-type and force out of row with…</a:t>
            </a:r>
          </a:p>
          <a:p>
            <a:pPr lvl="1"/>
            <a:r>
              <a:rPr lang="en-US" sz="2400" b="1" dirty="0" err="1">
                <a:solidFill>
                  <a:srgbClr val="800000"/>
                </a:solidFill>
                <a:latin typeface="Lucida Console" panose="020B0609040504020204" pitchFamily="49" charset="0"/>
              </a:rPr>
              <a:t>sp_tableoption</a:t>
            </a:r>
            <a:r>
              <a:rPr lang="en-US" sz="2400" b="1" dirty="0">
                <a:solidFill>
                  <a:prstClr val="black"/>
                </a:solidFill>
                <a:latin typeface="Lucida Console" panose="020B0609040504020204" pitchFamily="49" charset="0"/>
              </a:rPr>
              <a:t> </a:t>
            </a:r>
            <a:r>
              <a:rPr lang="en-US" sz="2400" b="1" dirty="0">
                <a:solidFill>
                  <a:srgbClr val="FF0000"/>
                </a:solidFill>
                <a:latin typeface="Lucida Console" panose="020B0609040504020204" pitchFamily="49" charset="0"/>
              </a:rPr>
              <a:t>'</a:t>
            </a:r>
            <a:r>
              <a:rPr lang="en-US" sz="2400" b="1" dirty="0" err="1">
                <a:solidFill>
                  <a:srgbClr val="FF0000"/>
                </a:solidFill>
                <a:latin typeface="Lucida Console" panose="020B0609040504020204" pitchFamily="49" charset="0"/>
              </a:rPr>
              <a:t>schemaname.tablename</a:t>
            </a:r>
            <a:r>
              <a:rPr lang="en-US" sz="2400" b="1" dirty="0">
                <a:solidFill>
                  <a:srgbClr val="FF0000"/>
                </a:solidFill>
                <a:latin typeface="Lucida Console" panose="020B0609040504020204" pitchFamily="49" charset="0"/>
              </a:rPr>
              <a:t>'</a:t>
            </a:r>
            <a:br>
              <a:rPr lang="en-US" sz="2400" b="1" dirty="0">
                <a:solidFill>
                  <a:srgbClr val="FF0000"/>
                </a:solidFill>
                <a:latin typeface="Lucida Console" panose="020B0609040504020204" pitchFamily="49" charset="0"/>
              </a:rPr>
            </a:br>
            <a:r>
              <a:rPr lang="en-US" sz="2400" b="1" dirty="0">
                <a:solidFill>
                  <a:srgbClr val="0000FF"/>
                </a:solidFill>
                <a:latin typeface="Lucida Console" panose="020B0609040504020204" pitchFamily="49" charset="0"/>
              </a:rPr>
              <a:t>,</a:t>
            </a:r>
            <a:r>
              <a:rPr lang="en-US" sz="2400" b="1" dirty="0">
                <a:solidFill>
                  <a:srgbClr val="FF0000"/>
                </a:solidFill>
                <a:latin typeface="Lucida Console" panose="020B0609040504020204" pitchFamily="49" charset="0"/>
              </a:rPr>
              <a:t>'large value types out of row</a:t>
            </a:r>
            <a:r>
              <a:rPr lang="en-US" sz="2400" b="1" dirty="0" smtClean="0">
                <a:solidFill>
                  <a:srgbClr val="FF0000"/>
                </a:solidFill>
                <a:latin typeface="Lucida Console" panose="020B0609040504020204" pitchFamily="49" charset="0"/>
              </a:rPr>
              <a:t>'</a:t>
            </a:r>
            <a:r>
              <a:rPr lang="en-US" sz="2400" b="1" dirty="0" smtClean="0">
                <a:solidFill>
                  <a:srgbClr val="0000FF"/>
                </a:solidFill>
                <a:latin typeface="Lucida Console" panose="020B0609040504020204" pitchFamily="49" charset="0"/>
              </a:rPr>
              <a:t>, </a:t>
            </a:r>
            <a:r>
              <a:rPr lang="en-US" sz="2400" b="1" dirty="0">
                <a:solidFill>
                  <a:srgbClr val="FF0000"/>
                </a:solidFill>
                <a:latin typeface="Lucida Console" panose="020B0609040504020204" pitchFamily="49" charset="0"/>
              </a:rPr>
              <a:t>1</a:t>
            </a:r>
            <a:r>
              <a:rPr lang="en-US" sz="2400" b="1" dirty="0" smtClean="0">
                <a:solidFill>
                  <a:srgbClr val="0000FF"/>
                </a:solidFill>
                <a:latin typeface="Lucida Console" panose="020B0609040504020204" pitchFamily="49" charset="0"/>
              </a:rPr>
              <a:t> ;</a:t>
            </a:r>
            <a:endParaRPr lang="en-US" sz="2400" b="1" dirty="0">
              <a:solidFill>
                <a:srgbClr val="0000FF"/>
              </a:solidFill>
              <a:latin typeface="Lucida Console" panose="020B0609040504020204" pitchFamily="49" charset="0"/>
            </a:endParaRPr>
          </a:p>
          <a:p>
            <a:pPr lvl="1"/>
            <a:r>
              <a:rPr lang="en-US" dirty="0" smtClean="0"/>
              <a:t>New data will live out of row.</a:t>
            </a:r>
          </a:p>
          <a:p>
            <a:pPr lvl="1"/>
            <a:r>
              <a:rPr lang="en-US" dirty="0" smtClean="0"/>
              <a:t>Existing data must be updated to itself to be moved out of row.</a:t>
            </a:r>
          </a:p>
          <a:p>
            <a:pPr lvl="1"/>
            <a:r>
              <a:rPr lang="en-US" dirty="0" smtClean="0"/>
              <a:t>Then rebuild the affected indexes.</a:t>
            </a:r>
          </a:p>
        </p:txBody>
      </p:sp>
    </p:spTree>
    <p:extLst>
      <p:ext uri="{BB962C8B-B14F-4D97-AF65-F5344CB8AC3E}">
        <p14:creationId xmlns:p14="http://schemas.microsoft.com/office/powerpoint/2010/main" val="414179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Without doubling space used in the MDF file!</a:t>
            </a:r>
            <a:endParaRPr lang="en-US" dirty="0"/>
          </a:p>
        </p:txBody>
      </p:sp>
      <p:sp>
        <p:nvSpPr>
          <p:cNvPr id="3" name="Title 2"/>
          <p:cNvSpPr>
            <a:spLocks noGrp="1"/>
          </p:cNvSpPr>
          <p:nvPr>
            <p:ph type="ctrTitle"/>
          </p:nvPr>
        </p:nvSpPr>
        <p:spPr/>
        <p:txBody>
          <a:bodyPr/>
          <a:lstStyle/>
          <a:p>
            <a:r>
              <a:rPr lang="en-US" dirty="0" smtClean="0"/>
              <a:t>How to Create or Rebuild Large Indexes</a:t>
            </a:r>
            <a:endParaRPr lang="en-US" dirty="0"/>
          </a:p>
        </p:txBody>
      </p:sp>
    </p:spTree>
    <p:extLst>
      <p:ext uri="{BB962C8B-B14F-4D97-AF65-F5344CB8AC3E}">
        <p14:creationId xmlns:p14="http://schemas.microsoft.com/office/powerpoint/2010/main" val="16213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83</a:t>
            </a:fld>
            <a:r>
              <a:rPr lang="en-US" smtClean="0"/>
              <a:t>    </a:t>
            </a:r>
            <a:endParaRPr lang="en-US" dirty="0"/>
          </a:p>
        </p:txBody>
      </p:sp>
      <p:sp>
        <p:nvSpPr>
          <p:cNvPr id="5" name="Title 4"/>
          <p:cNvSpPr>
            <a:spLocks noGrp="1"/>
          </p:cNvSpPr>
          <p:nvPr>
            <p:ph type="title"/>
          </p:nvPr>
        </p:nvSpPr>
        <p:spPr/>
        <p:txBody>
          <a:bodyPr/>
          <a:lstStyle/>
          <a:p>
            <a:r>
              <a:rPr lang="en-US" dirty="0" smtClean="0"/>
              <a:t>For Non-Clustered Indexes (NCI)</a:t>
            </a:r>
            <a:endParaRPr lang="en-US" dirty="0"/>
          </a:p>
        </p:txBody>
      </p:sp>
      <p:sp>
        <p:nvSpPr>
          <p:cNvPr id="6" name="Content Placeholder 5"/>
          <p:cNvSpPr>
            <a:spLocks noGrp="1"/>
          </p:cNvSpPr>
          <p:nvPr>
            <p:ph sz="quarter" idx="10"/>
          </p:nvPr>
        </p:nvSpPr>
        <p:spPr/>
        <p:txBody>
          <a:bodyPr>
            <a:normAutofit fontScale="92500" lnSpcReduction="20000"/>
          </a:bodyPr>
          <a:lstStyle/>
          <a:p>
            <a:r>
              <a:rPr lang="en-US" dirty="0" smtClean="0"/>
              <a:t>When creating new NCIs, will not double space.</a:t>
            </a:r>
          </a:p>
          <a:p>
            <a:r>
              <a:rPr lang="en-US" dirty="0" smtClean="0"/>
              <a:t>For Rebuilds, will typically double the space used (creates new, then drops old).</a:t>
            </a:r>
          </a:p>
          <a:p>
            <a:pPr lvl="1"/>
            <a:r>
              <a:rPr lang="en-US" dirty="0" smtClean="0"/>
              <a:t>Disabling an index and then rebuilding it will prevent space doubling.</a:t>
            </a:r>
          </a:p>
          <a:p>
            <a:pPr lvl="1"/>
            <a:r>
              <a:rPr lang="en-US" dirty="0" smtClean="0"/>
              <a:t>Major Caveat</a:t>
            </a:r>
          </a:p>
          <a:p>
            <a:pPr lvl="2"/>
            <a:r>
              <a:rPr lang="en-US" dirty="0" smtClean="0"/>
              <a:t>Never disable an index that has the "Unique" property (used for FKs and unique constraint enforcement).</a:t>
            </a:r>
          </a:p>
          <a:p>
            <a:pPr lvl="2"/>
            <a:r>
              <a:rPr lang="en-US" dirty="0" smtClean="0"/>
              <a:t>Check </a:t>
            </a:r>
            <a:r>
              <a:rPr lang="en-US" dirty="0" err="1" smtClean="0"/>
              <a:t>sys.indexes.</a:t>
            </a:r>
            <a:r>
              <a:rPr lang="en-US" b="1" dirty="0" err="1" smtClean="0"/>
              <a:t>is_unique</a:t>
            </a:r>
            <a:r>
              <a:rPr lang="en-US" b="1" dirty="0" smtClean="0"/>
              <a:t> to find out</a:t>
            </a:r>
            <a:r>
              <a:rPr lang="en-US" dirty="0" smtClean="0"/>
              <a:t>.</a:t>
            </a:r>
          </a:p>
          <a:p>
            <a:pPr lvl="1"/>
            <a:r>
              <a:rPr lang="en-US" dirty="0" smtClean="0"/>
              <a:t>If cannot disable and it's a huge index, next page applies.</a:t>
            </a:r>
          </a:p>
          <a:p>
            <a:pPr lvl="2"/>
            <a:endParaRPr lang="en-US" dirty="0"/>
          </a:p>
        </p:txBody>
      </p:sp>
    </p:spTree>
    <p:extLst>
      <p:ext uri="{BB962C8B-B14F-4D97-AF65-F5344CB8AC3E}">
        <p14:creationId xmlns:p14="http://schemas.microsoft.com/office/powerpoint/2010/main" val="151156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84</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For Clustered Indexes (CI) and</a:t>
            </a:r>
            <a:br>
              <a:rPr lang="en-US" dirty="0" smtClean="0"/>
            </a:br>
            <a:r>
              <a:rPr lang="en-US" dirty="0" smtClean="0"/>
              <a:t>NCIs That Cannot Be Disabled</a:t>
            </a:r>
            <a:endParaRPr lang="en-US" dirty="0"/>
          </a:p>
        </p:txBody>
      </p:sp>
      <p:sp>
        <p:nvSpPr>
          <p:cNvPr id="6" name="Content Placeholder 5"/>
          <p:cNvSpPr>
            <a:spLocks noGrp="1"/>
          </p:cNvSpPr>
          <p:nvPr>
            <p:ph sz="quarter" idx="10"/>
          </p:nvPr>
        </p:nvSpPr>
        <p:spPr/>
        <p:txBody>
          <a:bodyPr/>
          <a:lstStyle/>
          <a:p>
            <a:r>
              <a:rPr lang="en-US" dirty="0" smtClean="0"/>
              <a:t>Creation of new CIs or Rebuilding existing CIs and non-disabled NCIs will always cause space doubling for the size of the index.</a:t>
            </a:r>
          </a:p>
          <a:p>
            <a:r>
              <a:rPr lang="en-US" dirty="0" smtClean="0"/>
              <a:t>Almost NEVER disable a Clustered Index.  </a:t>
            </a:r>
          </a:p>
          <a:p>
            <a:pPr lvl="1"/>
            <a:r>
              <a:rPr lang="en-US" dirty="0" smtClean="0"/>
              <a:t>Will cause the data to NOT be available even if "ONLINE" option is used.</a:t>
            </a:r>
          </a:p>
          <a:p>
            <a:pPr lvl="1"/>
            <a:r>
              <a:rPr lang="en-US" dirty="0" smtClean="0"/>
              <a:t>Will really mess up any FKs pointing at the table.</a:t>
            </a:r>
          </a:p>
          <a:p>
            <a:endParaRPr lang="en-US" dirty="0"/>
          </a:p>
        </p:txBody>
      </p:sp>
    </p:spTree>
    <p:extLst>
      <p:ext uri="{BB962C8B-B14F-4D97-AF65-F5344CB8AC3E}">
        <p14:creationId xmlns:p14="http://schemas.microsoft.com/office/powerpoint/2010/main" val="36433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85</a:t>
            </a:fld>
            <a:r>
              <a:rPr lang="en-US" smtClean="0"/>
              <a:t>    </a:t>
            </a:r>
            <a:endParaRPr lang="en-US" dirty="0"/>
          </a:p>
        </p:txBody>
      </p:sp>
      <p:sp>
        <p:nvSpPr>
          <p:cNvPr id="5" name="Title 4"/>
          <p:cNvSpPr>
            <a:spLocks noGrp="1"/>
          </p:cNvSpPr>
          <p:nvPr>
            <p:ph type="title"/>
          </p:nvPr>
        </p:nvSpPr>
        <p:spPr/>
        <p:txBody>
          <a:bodyPr>
            <a:normAutofit fontScale="90000"/>
          </a:bodyPr>
          <a:lstStyle/>
          <a:p>
            <a:r>
              <a:rPr lang="en-US" dirty="0"/>
              <a:t>For Clustered Indexes (CI) and</a:t>
            </a:r>
            <a:br>
              <a:rPr lang="en-US" dirty="0"/>
            </a:br>
            <a:r>
              <a:rPr lang="en-US" dirty="0"/>
              <a:t>NCIs That Cannot Be </a:t>
            </a:r>
            <a:r>
              <a:rPr lang="en-US" dirty="0" smtClean="0"/>
              <a:t>Disabled </a:t>
            </a:r>
            <a:r>
              <a:rPr lang="en-US" sz="2700" dirty="0" smtClean="0"/>
              <a:t>(cont.)</a:t>
            </a:r>
            <a:endParaRPr lang="en-US" sz="2700" dirty="0"/>
          </a:p>
        </p:txBody>
      </p:sp>
      <p:sp>
        <p:nvSpPr>
          <p:cNvPr id="6" name="Content Placeholder 5"/>
          <p:cNvSpPr>
            <a:spLocks noGrp="1"/>
          </p:cNvSpPr>
          <p:nvPr>
            <p:ph sz="quarter" idx="10"/>
          </p:nvPr>
        </p:nvSpPr>
        <p:spPr/>
        <p:txBody>
          <a:bodyPr>
            <a:normAutofit fontScale="70000" lnSpcReduction="20000"/>
          </a:bodyPr>
          <a:lstStyle/>
          <a:p>
            <a:r>
              <a:rPr lang="en-US" dirty="0" smtClean="0"/>
              <a:t>Create a temporary file group and file either in free space on same drive as MDF or on another available drive.</a:t>
            </a:r>
          </a:p>
          <a:p>
            <a:pPr lvl="1"/>
            <a:r>
              <a:rPr lang="en-US" dirty="0" smtClean="0"/>
              <a:t>I have a 1 TB "DBA ONLY" scratch drive for things like this thanks to a very understanding hardware team.</a:t>
            </a:r>
          </a:p>
          <a:p>
            <a:r>
              <a:rPr lang="en-US" dirty="0" smtClean="0"/>
              <a:t>Use CREATE INDEX WITH DROP EXISTING to temporarily move the index to the temporary file group.</a:t>
            </a:r>
          </a:p>
          <a:p>
            <a:pPr lvl="1"/>
            <a:r>
              <a:rPr lang="en-US" dirty="0" smtClean="0"/>
              <a:t>Rebuilds the index in the process.</a:t>
            </a:r>
          </a:p>
          <a:p>
            <a:r>
              <a:rPr lang="en-US" dirty="0" smtClean="0"/>
              <a:t>Do the same thing to move it back to the original file group.</a:t>
            </a:r>
          </a:p>
          <a:p>
            <a:pPr lvl="1"/>
            <a:r>
              <a:rPr lang="en-US" dirty="0" smtClean="0"/>
              <a:t>Will be a bit faster than the first move because the index is already defragged.</a:t>
            </a:r>
          </a:p>
          <a:p>
            <a:r>
              <a:rPr lang="en-US" dirty="0" smtClean="0"/>
              <a:t>After making sure it was ALL successful, drop the temporary file and file-group.</a:t>
            </a:r>
          </a:p>
          <a:p>
            <a:r>
              <a:rPr lang="en-US" dirty="0" smtClean="0"/>
              <a:t>If you don't have a "DBA ONLY" scratch drive, petition for one.  It's an inexpensive thing to have that has many incredible uses. Make </a:t>
            </a:r>
            <a:r>
              <a:rPr lang="en-US" b="1" i="1" u="sng" dirty="0" smtClean="0">
                <a:solidFill>
                  <a:srgbClr val="FF0000"/>
                </a:solidFill>
              </a:rPr>
              <a:t>nothing</a:t>
            </a:r>
            <a:r>
              <a:rPr lang="en-US" dirty="0" smtClean="0">
                <a:solidFill>
                  <a:srgbClr val="FF0000"/>
                </a:solidFill>
              </a:rPr>
              <a:t> </a:t>
            </a:r>
            <a:r>
              <a:rPr lang="en-US" dirty="0" smtClean="0"/>
              <a:t>permanent there.</a:t>
            </a:r>
            <a:endParaRPr lang="en-US" dirty="0"/>
          </a:p>
        </p:txBody>
      </p:sp>
    </p:spTree>
    <p:extLst>
      <p:ext uri="{BB962C8B-B14F-4D97-AF65-F5344CB8AC3E}">
        <p14:creationId xmlns:p14="http://schemas.microsoft.com/office/powerpoint/2010/main" val="23818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86</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Don't Wait for Page Splits</a:t>
            </a:r>
            <a:br>
              <a:rPr lang="en-US" dirty="0" smtClean="0"/>
            </a:br>
            <a:r>
              <a:rPr lang="en-US" dirty="0" smtClean="0"/>
              <a:t>to Happen</a:t>
            </a:r>
            <a:endParaRPr lang="en-US" dirty="0"/>
          </a:p>
        </p:txBody>
      </p:sp>
      <p:sp>
        <p:nvSpPr>
          <p:cNvPr id="6" name="Content Placeholder 5"/>
          <p:cNvSpPr>
            <a:spLocks noGrp="1"/>
          </p:cNvSpPr>
          <p:nvPr>
            <p:ph sz="quarter" idx="10"/>
          </p:nvPr>
        </p:nvSpPr>
        <p:spPr/>
        <p:txBody>
          <a:bodyPr>
            <a:normAutofit fontScale="85000" lnSpcReduction="10000"/>
          </a:bodyPr>
          <a:lstStyle/>
          <a:p>
            <a:r>
              <a:rPr lang="en-US" dirty="0" smtClean="0"/>
              <a:t>Don't use REORGANIZE routinely.</a:t>
            </a:r>
          </a:p>
          <a:p>
            <a:pPr lvl="1"/>
            <a:r>
              <a:rPr lang="en-US" dirty="0" smtClean="0"/>
              <a:t>It doesn't create necessary free space.</a:t>
            </a:r>
          </a:p>
          <a:p>
            <a:pPr lvl="1"/>
            <a:r>
              <a:rPr lang="en-US" dirty="0" smtClean="0"/>
              <a:t>It removes free space when needed the most and perpetuates page splits.</a:t>
            </a:r>
          </a:p>
          <a:p>
            <a:pPr lvl="1"/>
            <a:r>
              <a:rPr lang="en-US" dirty="0" smtClean="0"/>
              <a:t>It runs a lot more often than you'd think.</a:t>
            </a:r>
          </a:p>
          <a:p>
            <a:pPr lvl="1"/>
            <a:r>
              <a:rPr lang="en-US" dirty="0" smtClean="0"/>
              <a:t>Only use it to compress LOBs that actually need to be "defragged".</a:t>
            </a:r>
          </a:p>
          <a:p>
            <a:r>
              <a:rPr lang="en-US" dirty="0" smtClean="0"/>
              <a:t>REBUILD at 1%</a:t>
            </a:r>
          </a:p>
          <a:p>
            <a:pPr lvl="1"/>
            <a:r>
              <a:rPr lang="en-US" dirty="0" smtClean="0"/>
              <a:t>That's when page splits start in earnest.</a:t>
            </a:r>
          </a:p>
          <a:p>
            <a:pPr lvl="1"/>
            <a:r>
              <a:rPr lang="en-US" dirty="0" smtClean="0"/>
              <a:t>Waiting for 10% is just waiting for a large number of page splits to happen.</a:t>
            </a:r>
          </a:p>
          <a:p>
            <a:pPr lvl="1"/>
            <a:r>
              <a:rPr lang="en-US" dirty="0" smtClean="0"/>
              <a:t>Waiting for 10% also concentrates page splits.</a:t>
            </a:r>
          </a:p>
          <a:p>
            <a:pPr lvl="1"/>
            <a:r>
              <a:rPr lang="en-US" dirty="0" smtClean="0"/>
              <a:t>It actually takes less time than current "Best Practices" and doesn't happen as often.</a:t>
            </a:r>
            <a:endParaRPr lang="en-US" dirty="0"/>
          </a:p>
        </p:txBody>
      </p:sp>
    </p:spTree>
    <p:extLst>
      <p:ext uri="{BB962C8B-B14F-4D97-AF65-F5344CB8AC3E}">
        <p14:creationId xmlns:p14="http://schemas.microsoft.com/office/powerpoint/2010/main" val="16321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95948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88</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References</a:t>
            </a:r>
            <a:br>
              <a:rPr lang="en-US" dirty="0" smtClean="0"/>
            </a:br>
            <a:r>
              <a:rPr lang="en-US" dirty="0" smtClean="0"/>
              <a:t>Basics of Indexes</a:t>
            </a:r>
            <a:endParaRPr lang="en-US" dirty="0"/>
          </a:p>
        </p:txBody>
      </p:sp>
      <p:sp>
        <p:nvSpPr>
          <p:cNvPr id="6" name="Content Placeholder 5"/>
          <p:cNvSpPr>
            <a:spLocks noGrp="1"/>
          </p:cNvSpPr>
          <p:nvPr>
            <p:ph sz="quarter" idx="10"/>
          </p:nvPr>
        </p:nvSpPr>
        <p:spPr/>
        <p:txBody>
          <a:bodyPr>
            <a:normAutofit fontScale="92500" lnSpcReduction="20000"/>
          </a:bodyPr>
          <a:lstStyle/>
          <a:p>
            <a:pPr marL="0" indent="0">
              <a:buNone/>
            </a:pPr>
            <a:r>
              <a:rPr lang="en-US" b="1" dirty="0" smtClean="0"/>
              <a:t>1. Table </a:t>
            </a:r>
            <a:r>
              <a:rPr lang="en-US" b="1" dirty="0"/>
              <a:t>and Index Organization</a:t>
            </a:r>
            <a:endParaRPr lang="en-US" dirty="0" smtClean="0">
              <a:hlinkClick r:id="rId2"/>
            </a:endParaRPr>
          </a:p>
          <a:p>
            <a:pPr marL="457200" lvl="1" indent="0">
              <a:buNone/>
            </a:pPr>
            <a:r>
              <a:rPr lang="en-US" dirty="0" smtClean="0">
                <a:hlinkClick r:id="rId2"/>
              </a:rPr>
              <a:t>https://technet.microsoft.com/en-us/library/ms189051(v=sql.105).aspx</a:t>
            </a:r>
            <a:endParaRPr lang="en-US" dirty="0" smtClean="0"/>
          </a:p>
          <a:p>
            <a:pPr marL="0" indent="0">
              <a:buNone/>
            </a:pPr>
            <a:r>
              <a:rPr lang="en-US" dirty="0" smtClean="0"/>
              <a:t>2. Clustered </a:t>
            </a:r>
            <a:r>
              <a:rPr lang="en-US" dirty="0"/>
              <a:t>Index Structures</a:t>
            </a:r>
            <a:endParaRPr lang="en-US" dirty="0" smtClean="0"/>
          </a:p>
          <a:p>
            <a:pPr marL="457200" lvl="1" indent="0">
              <a:buNone/>
            </a:pPr>
            <a:r>
              <a:rPr lang="en-US" dirty="0" smtClean="0">
                <a:hlinkClick r:id="rId3"/>
              </a:rPr>
              <a:t>https://technet.microsoft.com/en-us/library/ms177443(v=sql.105).aspx</a:t>
            </a:r>
            <a:endParaRPr lang="en-US" dirty="0" smtClean="0"/>
          </a:p>
          <a:p>
            <a:pPr marL="0" indent="0">
              <a:buNone/>
            </a:pPr>
            <a:r>
              <a:rPr lang="en-US" dirty="0" smtClean="0"/>
              <a:t>3. </a:t>
            </a:r>
            <a:r>
              <a:rPr lang="en-US" dirty="0" err="1" smtClean="0"/>
              <a:t>Nonclustered</a:t>
            </a:r>
            <a:r>
              <a:rPr lang="en-US" dirty="0" smtClean="0"/>
              <a:t> </a:t>
            </a:r>
            <a:r>
              <a:rPr lang="en-US" dirty="0"/>
              <a:t>Index Structures</a:t>
            </a:r>
            <a:endParaRPr lang="en-US" dirty="0" smtClean="0"/>
          </a:p>
          <a:p>
            <a:pPr marL="457200" lvl="1" indent="0">
              <a:buNone/>
            </a:pPr>
            <a:r>
              <a:rPr lang="en-US" dirty="0" smtClean="0">
                <a:hlinkClick r:id="rId4"/>
              </a:rPr>
              <a:t>https://technet.microsoft.com/en-us/library/ms177484(v=sql.105).aspx</a:t>
            </a:r>
            <a:endParaRPr lang="en-US" dirty="0" smtClean="0"/>
          </a:p>
          <a:p>
            <a:pPr marL="0" indent="0">
              <a:buNone/>
            </a:pPr>
            <a:r>
              <a:rPr lang="en-US" dirty="0" smtClean="0"/>
              <a:t>4. Reorganize </a:t>
            </a:r>
            <a:r>
              <a:rPr lang="en-US" dirty="0"/>
              <a:t>and Rebuild </a:t>
            </a:r>
            <a:r>
              <a:rPr lang="en-US" dirty="0" smtClean="0"/>
              <a:t>Indexes</a:t>
            </a:r>
          </a:p>
          <a:p>
            <a:pPr marL="457200" lvl="1" indent="0">
              <a:buNone/>
            </a:pPr>
            <a:r>
              <a:rPr lang="en-US" dirty="0" smtClean="0">
                <a:hlinkClick r:id="rId5"/>
              </a:rPr>
              <a:t>https://docs.microsoft.com/en-us/sql/relational-databases/indexes/reorganize-and-rebuild-indexes</a:t>
            </a: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72759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89</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References</a:t>
            </a:r>
            <a:br>
              <a:rPr lang="en-US" dirty="0" smtClean="0"/>
            </a:br>
            <a:r>
              <a:rPr lang="en-US" dirty="0" smtClean="0"/>
              <a:t>Performance of Indexes</a:t>
            </a:r>
            <a:endParaRPr lang="en-US" dirty="0"/>
          </a:p>
        </p:txBody>
      </p:sp>
      <p:sp>
        <p:nvSpPr>
          <p:cNvPr id="6" name="Content Placeholder 5"/>
          <p:cNvSpPr>
            <a:spLocks noGrp="1"/>
          </p:cNvSpPr>
          <p:nvPr>
            <p:ph sz="quarter" idx="10"/>
          </p:nvPr>
        </p:nvSpPr>
        <p:spPr/>
        <p:txBody>
          <a:bodyPr>
            <a:normAutofit fontScale="85000" lnSpcReduction="10000"/>
          </a:bodyPr>
          <a:lstStyle/>
          <a:p>
            <a:pPr marL="0" indent="0">
              <a:buNone/>
            </a:pPr>
            <a:r>
              <a:rPr lang="en-US" dirty="0" smtClean="0">
                <a:solidFill>
                  <a:srgbClr val="FF0000"/>
                </a:solidFill>
                <a:effectLst>
                  <a:outerShdw blurRad="38100" dist="38100" dir="2700000" algn="tl">
                    <a:srgbClr val="000000"/>
                  </a:outerShdw>
                </a:effectLst>
              </a:rPr>
              <a:t>5. ** Definitive MS Article **</a:t>
            </a:r>
          </a:p>
          <a:p>
            <a:pPr marL="457200" lvl="1" indent="0">
              <a:buNone/>
            </a:pPr>
            <a:r>
              <a:rPr lang="en-US" dirty="0" smtClean="0">
                <a:hlinkClick r:id="rId2"/>
              </a:rPr>
              <a:t>https://docs.microsoft.com/en-us/sql/relational-databases/system-dynamic-management-views/sys-dm-db-index-physical-stats-transact-sql</a:t>
            </a:r>
            <a:endParaRPr lang="en-US" dirty="0" smtClean="0"/>
          </a:p>
          <a:p>
            <a:pPr marL="0" indent="0">
              <a:buNone/>
            </a:pPr>
            <a:r>
              <a:rPr lang="en-US" dirty="0" smtClean="0"/>
              <a:t>6. How </a:t>
            </a:r>
            <a:r>
              <a:rPr lang="en-US" dirty="0"/>
              <a:t>Page Splits Affect </a:t>
            </a:r>
            <a:r>
              <a:rPr lang="en-US" dirty="0" smtClean="0"/>
              <a:t>the Transaction </a:t>
            </a:r>
            <a:r>
              <a:rPr lang="en-US" dirty="0"/>
              <a:t>Log</a:t>
            </a:r>
          </a:p>
          <a:p>
            <a:pPr marL="457200" lvl="1" indent="0">
              <a:buNone/>
            </a:pPr>
            <a:r>
              <a:rPr lang="en-US" dirty="0">
                <a:hlinkClick r:id="rId3"/>
              </a:rPr>
              <a:t>https://www.sqlskills.com/blogs/paul/how-expensive-are-page-splits-in-terms-of-transaction-log</a:t>
            </a:r>
            <a:r>
              <a:rPr lang="en-US" dirty="0" smtClean="0">
                <a:hlinkClick r:id="rId3"/>
              </a:rPr>
              <a:t>/</a:t>
            </a:r>
            <a:endParaRPr lang="en-US" dirty="0" smtClean="0"/>
          </a:p>
          <a:p>
            <a:pPr marL="0" indent="0">
              <a:buNone/>
            </a:pPr>
            <a:r>
              <a:rPr lang="en-US" dirty="0" smtClean="0"/>
              <a:t>7. Performance Considerations of FILL FACTOR</a:t>
            </a:r>
          </a:p>
          <a:p>
            <a:pPr marL="457200" lvl="1" indent="0">
              <a:buNone/>
            </a:pPr>
            <a:r>
              <a:rPr lang="en-US" dirty="0" smtClean="0">
                <a:hlinkClick r:id="rId4"/>
              </a:rPr>
              <a:t>https://docs.microsoft.com/en-us/sql/relational-databases/indexes/specify-fill-factor-for-an-index</a:t>
            </a:r>
            <a:endParaRPr lang="en-US" dirty="0" smtClean="0"/>
          </a:p>
          <a:p>
            <a:pPr marL="457200" lvl="1"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89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9</a:t>
            </a:fld>
            <a:r>
              <a:rPr lang="en-US" smtClean="0"/>
              <a:t>    </a:t>
            </a:r>
            <a:endParaRPr lang="en-US" dirty="0"/>
          </a:p>
        </p:txBody>
      </p:sp>
      <p:sp>
        <p:nvSpPr>
          <p:cNvPr id="5" name="Title 4"/>
          <p:cNvSpPr>
            <a:spLocks noGrp="1"/>
          </p:cNvSpPr>
          <p:nvPr>
            <p:ph type="title"/>
          </p:nvPr>
        </p:nvSpPr>
        <p:spPr/>
        <p:txBody>
          <a:bodyPr/>
          <a:lstStyle/>
          <a:p>
            <a:r>
              <a:rPr lang="en-US" dirty="0" smtClean="0"/>
              <a:t>Goals for Session #2</a:t>
            </a:r>
            <a:endParaRPr lang="en-US" dirty="0"/>
          </a:p>
        </p:txBody>
      </p:sp>
      <p:sp>
        <p:nvSpPr>
          <p:cNvPr id="6" name="Content Placeholder 5"/>
          <p:cNvSpPr>
            <a:spLocks noGrp="1"/>
          </p:cNvSpPr>
          <p:nvPr>
            <p:ph sz="quarter" idx="10"/>
          </p:nvPr>
        </p:nvSpPr>
        <p:spPr/>
        <p:txBody>
          <a:bodyPr>
            <a:normAutofit fontScale="85000" lnSpcReduction="20000"/>
          </a:bodyPr>
          <a:lstStyle/>
          <a:p>
            <a:pPr lvl="1"/>
            <a:r>
              <a:rPr lang="en-US" dirty="0" smtClean="0"/>
              <a:t>More on "Death by Defragmentation"</a:t>
            </a:r>
          </a:p>
          <a:p>
            <a:pPr lvl="2"/>
            <a:r>
              <a:rPr lang="en-US" dirty="0" smtClean="0"/>
              <a:t>REORGANIZE is actually worse than we think.</a:t>
            </a:r>
          </a:p>
          <a:p>
            <a:pPr lvl="1"/>
            <a:r>
              <a:rPr lang="en-US" dirty="0" smtClean="0"/>
              <a:t>More on the "DNA" of indexes.</a:t>
            </a:r>
          </a:p>
          <a:p>
            <a:pPr lvl="1"/>
            <a:r>
              <a:rPr lang="en-US" dirty="0" smtClean="0"/>
              <a:t>"Insert Patterns"</a:t>
            </a:r>
          </a:p>
          <a:p>
            <a:pPr lvl="2"/>
            <a:r>
              <a:rPr lang="en-US" dirty="0" smtClean="0"/>
              <a:t>Evenly Distributed</a:t>
            </a:r>
          </a:p>
          <a:p>
            <a:pPr lvl="2"/>
            <a:r>
              <a:rPr lang="en-US" dirty="0" smtClean="0"/>
              <a:t>Static/Nearly Static</a:t>
            </a:r>
          </a:p>
          <a:p>
            <a:pPr lvl="2"/>
            <a:r>
              <a:rPr lang="en-US" dirty="0" smtClean="0"/>
              <a:t>Append Only</a:t>
            </a:r>
          </a:p>
          <a:p>
            <a:pPr lvl="2"/>
            <a:r>
              <a:rPr lang="en-US" dirty="0" err="1" smtClean="0"/>
              <a:t>Siloed</a:t>
            </a:r>
            <a:r>
              <a:rPr lang="en-US" dirty="0" smtClean="0"/>
              <a:t> (with 2 sub-types)</a:t>
            </a:r>
          </a:p>
          <a:p>
            <a:pPr lvl="2"/>
            <a:r>
              <a:rPr lang="en-US" dirty="0" smtClean="0"/>
              <a:t>Unknown</a:t>
            </a:r>
          </a:p>
          <a:p>
            <a:pPr lvl="2"/>
            <a:r>
              <a:rPr lang="en-US" dirty="0" smtClean="0"/>
              <a:t>Delete/Insert (Not covered in this session)</a:t>
            </a:r>
          </a:p>
          <a:p>
            <a:pPr lvl="1"/>
            <a:r>
              <a:rPr lang="en-US" dirty="0" smtClean="0"/>
              <a:t>The Horror of "</a:t>
            </a:r>
            <a:r>
              <a:rPr lang="en-US" dirty="0" err="1" smtClean="0"/>
              <a:t>Exp</a:t>
            </a:r>
            <a:r>
              <a:rPr lang="en-US" u="sng" dirty="0" err="1" smtClean="0">
                <a:solidFill>
                  <a:srgbClr val="FF0000"/>
                </a:solidFill>
              </a:rPr>
              <a:t>A</a:t>
            </a:r>
            <a:r>
              <a:rPr lang="en-US" dirty="0" err="1" smtClean="0"/>
              <a:t>nsive</a:t>
            </a:r>
            <a:r>
              <a:rPr lang="en-US" dirty="0" smtClean="0"/>
              <a:t> Updates"</a:t>
            </a:r>
          </a:p>
          <a:p>
            <a:pPr lvl="1"/>
            <a:r>
              <a:rPr lang="en-US" dirty="0" smtClean="0"/>
              <a:t>Recommendations</a:t>
            </a:r>
          </a:p>
          <a:p>
            <a:pPr lvl="1"/>
            <a:r>
              <a:rPr lang="en-US" dirty="0" smtClean="0"/>
              <a:t>What I've Done</a:t>
            </a:r>
          </a:p>
          <a:p>
            <a:pPr lvl="2"/>
            <a:r>
              <a:rPr lang="en-US" dirty="0" smtClean="0"/>
              <a:t>The Rules I follow and how I implemented.</a:t>
            </a:r>
          </a:p>
          <a:p>
            <a:pPr lvl="2"/>
            <a:r>
              <a:rPr lang="en-US" dirty="0" smtClean="0"/>
              <a:t>There will always be an exception.</a:t>
            </a:r>
          </a:p>
          <a:p>
            <a:pPr lvl="2"/>
            <a:r>
              <a:rPr lang="en-US" dirty="0" smtClean="0"/>
              <a:t>There is no 100% Panacea ("Must Look Eye")</a:t>
            </a:r>
          </a:p>
          <a:p>
            <a:pPr lvl="2"/>
            <a:endParaRPr lang="en-US" dirty="0" smtClean="0"/>
          </a:p>
        </p:txBody>
      </p:sp>
      <p:sp>
        <p:nvSpPr>
          <p:cNvPr id="9" name="Flowchart: Connector 8"/>
          <p:cNvSpPr/>
          <p:nvPr/>
        </p:nvSpPr>
        <p:spPr>
          <a:xfrm>
            <a:off x="137160" y="137160"/>
            <a:ext cx="228600" cy="228600"/>
          </a:xfrm>
          <a:prstGeom prst="flowChartConnector">
            <a:avLst/>
          </a:prstGeom>
          <a:solidFill>
            <a:srgbClr val="FF0000"/>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
        <p:nvSpPr>
          <p:cNvPr id="7" name="Multiply 6"/>
          <p:cNvSpPr/>
          <p:nvPr/>
        </p:nvSpPr>
        <p:spPr>
          <a:xfrm>
            <a:off x="457200" y="4441371"/>
            <a:ext cx="3962400" cy="493486"/>
          </a:xfrm>
          <a:prstGeom prst="mathMultiply">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smtClean="0">
              <a:solidFill>
                <a:schemeClr val="tx1"/>
              </a:solidFill>
            </a:endParaRPr>
          </a:p>
        </p:txBody>
      </p:sp>
    </p:spTree>
    <p:extLst>
      <p:ext uri="{BB962C8B-B14F-4D97-AF65-F5344CB8AC3E}">
        <p14:creationId xmlns:p14="http://schemas.microsoft.com/office/powerpoint/2010/main" val="222402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fade">
                                      <p:cBhvr>
                                        <p:cTn id="43" dur="500"/>
                                        <p:tgtEl>
                                          <p:spTgt spid="6">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11" end="11"/>
                                            </p:txEl>
                                          </p:spTgt>
                                        </p:tgtEl>
                                        <p:attrNameLst>
                                          <p:attrName>style.visibility</p:attrName>
                                        </p:attrNameLst>
                                      </p:cBhvr>
                                      <p:to>
                                        <p:strVal val="visible"/>
                                      </p:to>
                                    </p:set>
                                    <p:animEffect transition="in" filter="fade">
                                      <p:cBhvr>
                                        <p:cTn id="48" dur="500"/>
                                        <p:tgtEl>
                                          <p:spTgt spid="6">
                                            <p:txEl>
                                              <p:pRg st="11" end="1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32"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strVal val="4*#ppt_w"/>
                                          </p:val>
                                        </p:tav>
                                        <p:tav tm="100000">
                                          <p:val>
                                            <p:strVal val="#ppt_w"/>
                                          </p:val>
                                        </p:tav>
                                      </p:tavLst>
                                    </p:anim>
                                    <p:anim calcmode="lin" valueType="num">
                                      <p:cBhvr>
                                        <p:cTn id="54" dur="500" fill="hold"/>
                                        <p:tgtEl>
                                          <p:spTgt spid="7"/>
                                        </p:tgtEl>
                                        <p:attrNameLst>
                                          <p:attrName>ppt_h</p:attrName>
                                        </p:attrNameLst>
                                      </p:cBhvr>
                                      <p:tavLst>
                                        <p:tav tm="0">
                                          <p:val>
                                            <p:strVal val="4*#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
                                            <p:txEl>
                                              <p:pRg st="12" end="12"/>
                                            </p:txEl>
                                          </p:spTgt>
                                        </p:tgtEl>
                                        <p:attrNameLst>
                                          <p:attrName>style.visibility</p:attrName>
                                        </p:attrNameLst>
                                      </p:cBhvr>
                                      <p:to>
                                        <p:strVal val="visible"/>
                                      </p:to>
                                    </p:set>
                                    <p:animEffect transition="in" filter="fade">
                                      <p:cBhvr>
                                        <p:cTn id="59" dur="500"/>
                                        <p:tgtEl>
                                          <p:spTgt spid="6">
                                            <p:txEl>
                                              <p:pRg st="12" end="12"/>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
                                            <p:txEl>
                                              <p:pRg st="13" end="13"/>
                                            </p:txEl>
                                          </p:spTgt>
                                        </p:tgtEl>
                                        <p:attrNameLst>
                                          <p:attrName>style.visibility</p:attrName>
                                        </p:attrNameLst>
                                      </p:cBhvr>
                                      <p:to>
                                        <p:strVal val="visible"/>
                                      </p:to>
                                    </p:set>
                                    <p:animEffect transition="in" filter="fade">
                                      <p:cBhvr>
                                        <p:cTn id="64" dur="500"/>
                                        <p:tgtEl>
                                          <p:spTgt spid="6">
                                            <p:txEl>
                                              <p:pRg st="13" end="1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
                                            <p:txEl>
                                              <p:pRg st="14" end="14"/>
                                            </p:txEl>
                                          </p:spTgt>
                                        </p:tgtEl>
                                        <p:attrNameLst>
                                          <p:attrName>style.visibility</p:attrName>
                                        </p:attrNameLst>
                                      </p:cBhvr>
                                      <p:to>
                                        <p:strVal val="visible"/>
                                      </p:to>
                                    </p:set>
                                    <p:animEffect transition="in" filter="fade">
                                      <p:cBhvr>
                                        <p:cTn id="69" dur="500"/>
                                        <p:tgtEl>
                                          <p:spTgt spid="6">
                                            <p:txEl>
                                              <p:pRg st="14" end="14"/>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15" end="15"/>
                                            </p:txEl>
                                          </p:spTgt>
                                        </p:tgtEl>
                                        <p:attrNameLst>
                                          <p:attrName>style.visibility</p:attrName>
                                        </p:attrNameLst>
                                      </p:cBhvr>
                                      <p:to>
                                        <p:strVal val="visible"/>
                                      </p:to>
                                    </p:set>
                                    <p:animEffect transition="in" filter="fade">
                                      <p:cBhvr>
                                        <p:cTn id="74"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90</a:t>
            </a:fld>
            <a:r>
              <a:rPr lang="en-US" smtClean="0"/>
              <a:t>    </a:t>
            </a:r>
            <a:endParaRPr lang="en-US" dirty="0"/>
          </a:p>
        </p:txBody>
      </p:sp>
      <p:sp>
        <p:nvSpPr>
          <p:cNvPr id="5" name="Title 4"/>
          <p:cNvSpPr>
            <a:spLocks noGrp="1"/>
          </p:cNvSpPr>
          <p:nvPr>
            <p:ph type="title"/>
          </p:nvPr>
        </p:nvSpPr>
        <p:spPr/>
        <p:txBody>
          <a:bodyPr>
            <a:normAutofit/>
          </a:bodyPr>
          <a:lstStyle/>
          <a:p>
            <a:r>
              <a:rPr lang="en-US" dirty="0" smtClean="0"/>
              <a:t>References</a:t>
            </a:r>
            <a:br>
              <a:rPr lang="en-US" dirty="0" smtClean="0"/>
            </a:br>
            <a:r>
              <a:rPr lang="en-US" dirty="0" smtClean="0"/>
              <a:t>Index Maintenance</a:t>
            </a:r>
            <a:endParaRPr lang="en-US" dirty="0"/>
          </a:p>
        </p:txBody>
      </p:sp>
      <p:sp>
        <p:nvSpPr>
          <p:cNvPr id="6" name="Content Placeholder 5"/>
          <p:cNvSpPr>
            <a:spLocks noGrp="1"/>
          </p:cNvSpPr>
          <p:nvPr>
            <p:ph sz="quarter" idx="10"/>
          </p:nvPr>
        </p:nvSpPr>
        <p:spPr/>
        <p:txBody>
          <a:bodyPr/>
          <a:lstStyle/>
          <a:p>
            <a:r>
              <a:rPr lang="en-US" dirty="0" smtClean="0"/>
              <a:t>8. Index </a:t>
            </a:r>
            <a:r>
              <a:rPr lang="en-US" dirty="0"/>
              <a:t>and Stats Maintenance System</a:t>
            </a:r>
          </a:p>
          <a:p>
            <a:pPr lvl="1"/>
            <a:r>
              <a:rPr lang="en-US" dirty="0">
                <a:hlinkClick r:id="rId2"/>
              </a:rPr>
              <a:t>https://</a:t>
            </a:r>
            <a:r>
              <a:rPr lang="en-US" dirty="0" smtClean="0">
                <a:hlinkClick r:id="rId2"/>
              </a:rPr>
              <a:t>ola.hallengren.com/sql-server-index-and-statistics-maintenance.html</a:t>
            </a:r>
            <a:endParaRPr lang="en-US" dirty="0" smtClean="0"/>
          </a:p>
          <a:p>
            <a:r>
              <a:rPr lang="en-US" dirty="0" smtClean="0"/>
              <a:t>9. And they guy that started all this…</a:t>
            </a:r>
          </a:p>
          <a:p>
            <a:pPr lvl="1"/>
            <a:r>
              <a:rPr lang="en-US" dirty="0">
                <a:hlinkClick r:id="rId3"/>
              </a:rPr>
              <a:t>https://www.brentozar.com/archive/2012/08/sql-server-index-fragmentation/</a:t>
            </a:r>
            <a:endParaRPr lang="en-US" dirty="0"/>
          </a:p>
          <a:p>
            <a:pPr lvl="1"/>
            <a:r>
              <a:rPr lang="en-US" dirty="0">
                <a:hlinkClick r:id="rId4"/>
              </a:rPr>
              <a:t>https://www.brentozar.com/archive/2013/09/why-index-fragmentation-doesnt-matter-video/</a:t>
            </a:r>
            <a:endParaRPr lang="en-US" dirty="0" smtClean="0"/>
          </a:p>
          <a:p>
            <a:endParaRPr lang="en-US" dirty="0"/>
          </a:p>
          <a:p>
            <a:endParaRPr lang="en-US" dirty="0"/>
          </a:p>
        </p:txBody>
      </p:sp>
    </p:spTree>
    <p:extLst>
      <p:ext uri="{BB962C8B-B14F-4D97-AF65-F5344CB8AC3E}">
        <p14:creationId xmlns:p14="http://schemas.microsoft.com/office/powerpoint/2010/main" val="68891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10 May 2018 © Copyright by Jeff Moden - All Rights Reserved</a:t>
            </a:r>
            <a:endParaRPr lang="en-US" dirty="0"/>
          </a:p>
        </p:txBody>
      </p:sp>
      <p:sp>
        <p:nvSpPr>
          <p:cNvPr id="3" name="Footer Placeholder 2"/>
          <p:cNvSpPr>
            <a:spLocks noGrp="1"/>
          </p:cNvSpPr>
          <p:nvPr>
            <p:ph type="ftr" sz="quarter" idx="3"/>
          </p:nvPr>
        </p:nvSpPr>
        <p:spPr/>
        <p:txBody>
          <a:bodyPr/>
          <a:lstStyle/>
          <a:p>
            <a:r>
              <a:rPr lang="en-US" smtClean="0"/>
              <a:t>"Black Arts" Index Maintenance #2</a:t>
            </a:r>
            <a:endParaRPr lang="en-US" dirty="0"/>
          </a:p>
        </p:txBody>
      </p:sp>
      <p:sp>
        <p:nvSpPr>
          <p:cNvPr id="4" name="Slide Number Placeholder 3"/>
          <p:cNvSpPr>
            <a:spLocks noGrp="1"/>
          </p:cNvSpPr>
          <p:nvPr>
            <p:ph type="sldNum" sz="quarter" idx="4"/>
          </p:nvPr>
        </p:nvSpPr>
        <p:spPr/>
        <p:txBody>
          <a:bodyPr/>
          <a:lstStyle/>
          <a:p>
            <a:pPr algn="l"/>
            <a:fld id="{87FD5303-69AD-2E4D-B18B-E5EED0F0A60B}" type="slidenum">
              <a:rPr lang="en-US" smtClean="0"/>
              <a:pPr algn="l"/>
              <a:t>91</a:t>
            </a:fld>
            <a:r>
              <a:rPr lang="en-US" smtClean="0"/>
              <a:t>    </a:t>
            </a:r>
            <a:endParaRPr lang="en-US" dirty="0"/>
          </a:p>
        </p:txBody>
      </p:sp>
      <p:sp>
        <p:nvSpPr>
          <p:cNvPr id="5" name="Title 4"/>
          <p:cNvSpPr>
            <a:spLocks noGrp="1"/>
          </p:cNvSpPr>
          <p:nvPr>
            <p:ph type="title"/>
          </p:nvPr>
        </p:nvSpPr>
        <p:spPr/>
        <p:txBody>
          <a:bodyPr/>
          <a:lstStyle/>
          <a:p>
            <a:r>
              <a:rPr lang="en-US" dirty="0" smtClean="0"/>
              <a:t>More and Suggested Reading</a:t>
            </a:r>
            <a:endParaRPr lang="en-US" dirty="0"/>
          </a:p>
        </p:txBody>
      </p:sp>
      <p:sp>
        <p:nvSpPr>
          <p:cNvPr id="6" name="Content Placeholder 5"/>
          <p:cNvSpPr>
            <a:spLocks noGrp="1"/>
          </p:cNvSpPr>
          <p:nvPr>
            <p:ph sz="quarter" idx="10"/>
          </p:nvPr>
        </p:nvSpPr>
        <p:spPr/>
        <p:txBody>
          <a:bodyPr>
            <a:normAutofit fontScale="32500" lnSpcReduction="20000"/>
          </a:bodyPr>
          <a:lstStyle/>
          <a:p>
            <a:r>
              <a:rPr lang="en-US" dirty="0">
                <a:hlinkClick r:id="rId2"/>
              </a:rPr>
              <a:t>https://www.sqlskills.com/blogs/paul/why-you-should-not-shrink-your-data-files/</a:t>
            </a:r>
            <a:endParaRPr lang="en-US" dirty="0"/>
          </a:p>
          <a:p>
            <a:r>
              <a:rPr lang="en-US" dirty="0">
                <a:hlinkClick r:id="rId3"/>
              </a:rPr>
              <a:t>https://www.sqlskills.com/blogs/paul/performance-issues-from-wasted-buffer-pool-memory/</a:t>
            </a:r>
            <a:endParaRPr lang="en-US" dirty="0"/>
          </a:p>
          <a:p>
            <a:r>
              <a:rPr lang="en-US" dirty="0">
                <a:hlinkClick r:id="rId4"/>
              </a:rPr>
              <a:t>https://www.sqlskills.com/blogs/paul/how-expensive-are-page-splits-in-terms-of-transaction-log/</a:t>
            </a:r>
            <a:r>
              <a:rPr lang="en-US" dirty="0"/>
              <a:t>    ***</a:t>
            </a:r>
          </a:p>
          <a:p>
            <a:r>
              <a:rPr lang="en-US" dirty="0">
                <a:hlinkClick r:id="rId5"/>
              </a:rPr>
              <a:t>https://www.sqlskills.com/blogs/paul/clustered-or-nonclustered-index-on-a-random-guid/</a:t>
            </a:r>
            <a:endParaRPr lang="en-US" dirty="0"/>
          </a:p>
          <a:p>
            <a:r>
              <a:rPr lang="en-US" dirty="0">
                <a:hlinkClick r:id="rId6"/>
              </a:rPr>
              <a:t>https://www.sqlskills.com/blogs/kimberly/content/binary/indexesrightbalance-defrag.pdf?59c59e</a:t>
            </a:r>
            <a:r>
              <a:rPr lang="en-US" dirty="0"/>
              <a:t>  ***</a:t>
            </a:r>
          </a:p>
          <a:p>
            <a:r>
              <a:rPr lang="en-US" dirty="0"/>
              <a:t/>
            </a:r>
            <a:br>
              <a:rPr lang="en-US" dirty="0"/>
            </a:br>
            <a:endParaRPr lang="en-US" dirty="0"/>
          </a:p>
          <a:p>
            <a:r>
              <a:rPr lang="en-US" dirty="0">
                <a:hlinkClick r:id="rId7"/>
              </a:rPr>
              <a:t>https://www.sqlskills.com/blogs/paul/sqlskills-sql101-rebuild-vs-reorganize/</a:t>
            </a:r>
            <a:endParaRPr lang="en-US" dirty="0"/>
          </a:p>
          <a:p>
            <a:r>
              <a:rPr lang="en-US" dirty="0">
                <a:hlinkClick r:id="rId8"/>
              </a:rPr>
              <a:t>https://www.sqlskills.com/insidercontent/201505/20150511newsletter.pdf</a:t>
            </a:r>
            <a:endParaRPr lang="en-US" dirty="0"/>
          </a:p>
          <a:p>
            <a:r>
              <a:rPr lang="en-US" dirty="0">
                <a:hlinkClick r:id="rId9"/>
              </a:rPr>
              <a:t>https://www.sqlskills.com/blogs/jonathan/the-accidental-dba-day-14-of-30-index-maintenance/</a:t>
            </a:r>
            <a:endParaRPr lang="en-US" dirty="0"/>
          </a:p>
          <a:p>
            <a:r>
              <a:rPr lang="en-US" dirty="0"/>
              <a:t/>
            </a:r>
            <a:br>
              <a:rPr lang="en-US" dirty="0"/>
            </a:br>
            <a:endParaRPr lang="en-US" dirty="0"/>
          </a:p>
          <a:p>
            <a:r>
              <a:rPr lang="en-US" dirty="0">
                <a:hlinkClick r:id="rId10"/>
              </a:rPr>
              <a:t>https://www.sqlskills.com/blogs/paul/inside-the-storage-engine-anatomy-of-a-page/</a:t>
            </a:r>
            <a:endParaRPr lang="en-US" dirty="0"/>
          </a:p>
          <a:p>
            <a:r>
              <a:rPr lang="en-US" dirty="0">
                <a:hlinkClick r:id="rId11"/>
              </a:rPr>
              <a:t>https://www.sqlskills.com/blogs/paul/inside-the-storage-engine-anatomy-of-a-record/</a:t>
            </a:r>
            <a:endParaRPr lang="en-US" dirty="0"/>
          </a:p>
          <a:p>
            <a:r>
              <a:rPr lang="en-US" dirty="0"/>
              <a:t/>
            </a:r>
            <a:br>
              <a:rPr lang="en-US" dirty="0"/>
            </a:br>
            <a:endParaRPr lang="en-US" dirty="0"/>
          </a:p>
          <a:p>
            <a:r>
              <a:rPr lang="en-US" dirty="0">
                <a:hlinkClick r:id="rId12"/>
              </a:rPr>
              <a:t>https://www.sqlskills.com/blogs/paul/easy-automation-of-sql-server-database-maintenance/</a:t>
            </a:r>
            <a:endParaRPr lang="en-US" dirty="0"/>
          </a:p>
          <a:p>
            <a:r>
              <a:rPr lang="en-US" dirty="0">
                <a:hlinkClick r:id="rId13"/>
              </a:rPr>
              <a:t>https://www.sqlskills.com/blogs/paul/tracking-page-splits-using-the-transaction-log/</a:t>
            </a:r>
            <a:endParaRPr lang="en-US" dirty="0"/>
          </a:p>
          <a:p>
            <a:r>
              <a:rPr lang="en-US" dirty="0">
                <a:hlinkClick r:id="rId3"/>
              </a:rPr>
              <a:t>https://www.sqlskills.com/blogs/paul/performance-issues-from-wasted-buffer-pool-memory/</a:t>
            </a:r>
            <a:endParaRPr lang="en-US" dirty="0"/>
          </a:p>
          <a:p>
            <a:r>
              <a:rPr lang="en-US" dirty="0">
                <a:hlinkClick r:id="rId14"/>
              </a:rPr>
              <a:t>https://www.sqlskills.com/blogs/paul/index-rebuilds-depend-on-stats-which-are-updated-by-index-rebuilds/</a:t>
            </a:r>
            <a:endParaRPr lang="en-US" dirty="0"/>
          </a:p>
          <a:p>
            <a:r>
              <a:rPr lang="en-US" dirty="0">
                <a:hlinkClick r:id="rId15"/>
              </a:rPr>
              <a:t>https://www.sqlskills.com/blogs/paul/importance-of-index-maintenance/</a:t>
            </a:r>
            <a:endParaRPr lang="en-US" dirty="0"/>
          </a:p>
          <a:p>
            <a:r>
              <a:rPr lang="en-US" dirty="0">
                <a:hlinkClick r:id="rId16"/>
              </a:rPr>
              <a:t>https://www.sqlskills.com/blogs/paul/can-guid-cluster-keys-cause-non-clustered-index-fragmentation/</a:t>
            </a:r>
            <a:endParaRPr lang="en-US" dirty="0"/>
          </a:p>
          <a:p>
            <a:r>
              <a:rPr lang="en-US" dirty="0">
                <a:hlinkClick r:id="rId17"/>
              </a:rPr>
              <a:t>https://www.sqlskills.com/blogs/paul/a-sql-server-dba-myth-a-day-2530-fill-factor/</a:t>
            </a:r>
            <a:endParaRPr lang="en-US" dirty="0"/>
          </a:p>
          <a:p>
            <a:r>
              <a:rPr lang="en-US" dirty="0">
                <a:hlinkClick r:id="rId18"/>
              </a:rPr>
              <a:t>http://www.sqlskills.com/insidercontent/commonsqlservermyths.pdf</a:t>
            </a:r>
            <a:endParaRPr lang="en-US" dirty="0"/>
          </a:p>
          <a:p>
            <a:r>
              <a:rPr lang="en-US" dirty="0">
                <a:hlinkClick r:id="rId19"/>
              </a:rPr>
              <a:t>https://www.sqlskills.com/blogs/kimberly/the-clustered-index-debate-continues/</a:t>
            </a:r>
            <a:endParaRPr lang="en-US" dirty="0"/>
          </a:p>
          <a:p>
            <a:r>
              <a:rPr lang="en-US" dirty="0">
                <a:hlinkClick r:id="rId20"/>
              </a:rPr>
              <a:t>https://www.sqlskills.com/blogs/paul/conference-questions-pot-pourri-3-unexpected-index-rebuild-results-and-bulk-logged-operations/</a:t>
            </a:r>
            <a:endParaRPr lang="en-US" dirty="0"/>
          </a:p>
          <a:p>
            <a:r>
              <a:rPr lang="en-US" dirty="0">
                <a:hlinkClick r:id="rId21"/>
              </a:rPr>
              <a:t>https://www.sqlskills.com/blogs/paul/on-index-key-size-index-depth-and-performance/</a:t>
            </a:r>
            <a:endParaRPr lang="en-US" dirty="0"/>
          </a:p>
          <a:p>
            <a:r>
              <a:rPr lang="en-US" dirty="0">
                <a:hlinkClick r:id="rId22"/>
              </a:rPr>
              <a:t>https://www.sqlskills.com/blogs/paul/inside-the-storage-engine-proof-that-records-are-not-always-physically-stored-in-index-key-order/</a:t>
            </a:r>
            <a:endParaRPr lang="en-US" dirty="0"/>
          </a:p>
          <a:p>
            <a:endParaRPr lang="en-US" dirty="0" smtClean="0"/>
          </a:p>
        </p:txBody>
      </p:sp>
    </p:spTree>
    <p:extLst>
      <p:ext uri="{BB962C8B-B14F-4D97-AF65-F5344CB8AC3E}">
        <p14:creationId xmlns:p14="http://schemas.microsoft.com/office/powerpoint/2010/main" val="241523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Effect transition="in" filter="fade">
                                      <p:cBhvr>
                                        <p:cTn id="51" dur="500"/>
                                        <p:tgtEl>
                                          <p:spTgt spid="6">
                                            <p:txEl>
                                              <p:pRg st="11" end="11"/>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2" end="12"/>
                                            </p:txEl>
                                          </p:spTgt>
                                        </p:tgtEl>
                                        <p:attrNameLst>
                                          <p:attrName>style.visibility</p:attrName>
                                        </p:attrNameLst>
                                      </p:cBhvr>
                                      <p:to>
                                        <p:strVal val="visible"/>
                                      </p:to>
                                    </p:set>
                                    <p:animEffect transition="in" filter="fade">
                                      <p:cBhvr>
                                        <p:cTn id="54" dur="500"/>
                                        <p:tgtEl>
                                          <p:spTgt spid="6">
                                            <p:txEl>
                                              <p:pRg st="12" end="12"/>
                                            </p:txEl>
                                          </p:spTgt>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6">
                                            <p:txEl>
                                              <p:pRg st="13" end="13"/>
                                            </p:txEl>
                                          </p:spTgt>
                                        </p:tgtEl>
                                        <p:attrNameLst>
                                          <p:attrName>style.visibility</p:attrName>
                                        </p:attrNameLst>
                                      </p:cBhvr>
                                      <p:to>
                                        <p:strVal val="visible"/>
                                      </p:to>
                                    </p:set>
                                    <p:animEffect transition="in" filter="fade">
                                      <p:cBhvr>
                                        <p:cTn id="58" dur="100"/>
                                        <p:tgtEl>
                                          <p:spTgt spid="6">
                                            <p:txEl>
                                              <p:pRg st="13" end="13"/>
                                            </p:txEl>
                                          </p:spTgt>
                                        </p:tgtEl>
                                      </p:cBhvr>
                                    </p:animEffect>
                                  </p:childTnLst>
                                </p:cTn>
                              </p:par>
                            </p:childTnLst>
                          </p:cTn>
                        </p:par>
                        <p:par>
                          <p:cTn id="59" fill="hold">
                            <p:stCondLst>
                              <p:cond delay="4100"/>
                            </p:stCondLst>
                            <p:childTnLst>
                              <p:par>
                                <p:cTn id="60" presetID="10" presetClass="entr" presetSubtype="0" fill="hold" grpId="0" nodeType="afterEffect">
                                  <p:stCondLst>
                                    <p:cond delay="0"/>
                                  </p:stCondLst>
                                  <p:childTnLst>
                                    <p:set>
                                      <p:cBhvr>
                                        <p:cTn id="61" dur="1" fill="hold">
                                          <p:stCondLst>
                                            <p:cond delay="0"/>
                                          </p:stCondLst>
                                        </p:cTn>
                                        <p:tgtEl>
                                          <p:spTgt spid="6">
                                            <p:txEl>
                                              <p:pRg st="14" end="14"/>
                                            </p:txEl>
                                          </p:spTgt>
                                        </p:tgtEl>
                                        <p:attrNameLst>
                                          <p:attrName>style.visibility</p:attrName>
                                        </p:attrNameLst>
                                      </p:cBhvr>
                                      <p:to>
                                        <p:strVal val="visible"/>
                                      </p:to>
                                    </p:set>
                                    <p:animEffect transition="in" filter="fade">
                                      <p:cBhvr>
                                        <p:cTn id="62" dur="100"/>
                                        <p:tgtEl>
                                          <p:spTgt spid="6">
                                            <p:txEl>
                                              <p:pRg st="14" end="14"/>
                                            </p:txEl>
                                          </p:spTgt>
                                        </p:tgtEl>
                                      </p:cBhvr>
                                    </p:animEffect>
                                  </p:childTnLst>
                                </p:cTn>
                              </p:par>
                            </p:childTnLst>
                          </p:cTn>
                        </p:par>
                        <p:par>
                          <p:cTn id="63" fill="hold">
                            <p:stCondLst>
                              <p:cond delay="4200"/>
                            </p:stCondLst>
                            <p:childTnLst>
                              <p:par>
                                <p:cTn id="64" presetID="10" presetClass="entr" presetSubtype="0" fill="hold" grpId="0" nodeType="afterEffect">
                                  <p:stCondLst>
                                    <p:cond delay="0"/>
                                  </p:stCondLst>
                                  <p:childTnLst>
                                    <p:set>
                                      <p:cBhvr>
                                        <p:cTn id="65" dur="1" fill="hold">
                                          <p:stCondLst>
                                            <p:cond delay="0"/>
                                          </p:stCondLst>
                                        </p:cTn>
                                        <p:tgtEl>
                                          <p:spTgt spid="6">
                                            <p:txEl>
                                              <p:pRg st="15" end="15"/>
                                            </p:txEl>
                                          </p:spTgt>
                                        </p:tgtEl>
                                        <p:attrNameLst>
                                          <p:attrName>style.visibility</p:attrName>
                                        </p:attrNameLst>
                                      </p:cBhvr>
                                      <p:to>
                                        <p:strVal val="visible"/>
                                      </p:to>
                                    </p:set>
                                    <p:animEffect transition="in" filter="fade">
                                      <p:cBhvr>
                                        <p:cTn id="66" dur="100"/>
                                        <p:tgtEl>
                                          <p:spTgt spid="6">
                                            <p:txEl>
                                              <p:pRg st="15" end="15"/>
                                            </p:txEl>
                                          </p:spTgt>
                                        </p:tgtEl>
                                      </p:cBhvr>
                                    </p:animEffect>
                                  </p:childTnLst>
                                </p:cTn>
                              </p:par>
                            </p:childTnLst>
                          </p:cTn>
                        </p:par>
                        <p:par>
                          <p:cTn id="67" fill="hold">
                            <p:stCondLst>
                              <p:cond delay="4300"/>
                            </p:stCondLst>
                            <p:childTnLst>
                              <p:par>
                                <p:cTn id="68" presetID="10" presetClass="entr" presetSubtype="0" fill="hold" grpId="0" nodeType="afterEffect">
                                  <p:stCondLst>
                                    <p:cond delay="0"/>
                                  </p:stCondLst>
                                  <p:childTnLst>
                                    <p:set>
                                      <p:cBhvr>
                                        <p:cTn id="69" dur="1" fill="hold">
                                          <p:stCondLst>
                                            <p:cond delay="0"/>
                                          </p:stCondLst>
                                        </p:cTn>
                                        <p:tgtEl>
                                          <p:spTgt spid="6">
                                            <p:txEl>
                                              <p:pRg st="16" end="16"/>
                                            </p:txEl>
                                          </p:spTgt>
                                        </p:tgtEl>
                                        <p:attrNameLst>
                                          <p:attrName>style.visibility</p:attrName>
                                        </p:attrNameLst>
                                      </p:cBhvr>
                                      <p:to>
                                        <p:strVal val="visible"/>
                                      </p:to>
                                    </p:set>
                                    <p:animEffect transition="in" filter="fade">
                                      <p:cBhvr>
                                        <p:cTn id="70" dur="100"/>
                                        <p:tgtEl>
                                          <p:spTgt spid="6">
                                            <p:txEl>
                                              <p:pRg st="16" end="16"/>
                                            </p:txEl>
                                          </p:spTgt>
                                        </p:tgtEl>
                                      </p:cBhvr>
                                    </p:animEffect>
                                  </p:childTnLst>
                                </p:cTn>
                              </p:par>
                            </p:childTnLst>
                          </p:cTn>
                        </p:par>
                        <p:par>
                          <p:cTn id="71" fill="hold">
                            <p:stCondLst>
                              <p:cond delay="4400"/>
                            </p:stCondLst>
                            <p:childTnLst>
                              <p:par>
                                <p:cTn id="72" presetID="10" presetClass="entr" presetSubtype="0" fill="hold" grpId="0" nodeType="afterEffect">
                                  <p:stCondLst>
                                    <p:cond delay="0"/>
                                  </p:stCondLst>
                                  <p:childTnLst>
                                    <p:set>
                                      <p:cBhvr>
                                        <p:cTn id="73" dur="1" fill="hold">
                                          <p:stCondLst>
                                            <p:cond delay="0"/>
                                          </p:stCondLst>
                                        </p:cTn>
                                        <p:tgtEl>
                                          <p:spTgt spid="6">
                                            <p:txEl>
                                              <p:pRg st="17" end="17"/>
                                            </p:txEl>
                                          </p:spTgt>
                                        </p:tgtEl>
                                        <p:attrNameLst>
                                          <p:attrName>style.visibility</p:attrName>
                                        </p:attrNameLst>
                                      </p:cBhvr>
                                      <p:to>
                                        <p:strVal val="visible"/>
                                      </p:to>
                                    </p:set>
                                    <p:animEffect transition="in" filter="fade">
                                      <p:cBhvr>
                                        <p:cTn id="74" dur="100"/>
                                        <p:tgtEl>
                                          <p:spTgt spid="6">
                                            <p:txEl>
                                              <p:pRg st="17" end="17"/>
                                            </p:txEl>
                                          </p:spTgt>
                                        </p:tgtEl>
                                      </p:cBhvr>
                                    </p:animEffect>
                                  </p:childTnLst>
                                </p:cTn>
                              </p:par>
                            </p:childTnLst>
                          </p:cTn>
                        </p:par>
                        <p:par>
                          <p:cTn id="75" fill="hold">
                            <p:stCondLst>
                              <p:cond delay="4500"/>
                            </p:stCondLst>
                            <p:childTnLst>
                              <p:par>
                                <p:cTn id="76" presetID="10" presetClass="entr" presetSubtype="0" fill="hold" grpId="0" nodeType="afterEffect">
                                  <p:stCondLst>
                                    <p:cond delay="0"/>
                                  </p:stCondLst>
                                  <p:childTnLst>
                                    <p:set>
                                      <p:cBhvr>
                                        <p:cTn id="77" dur="1" fill="hold">
                                          <p:stCondLst>
                                            <p:cond delay="0"/>
                                          </p:stCondLst>
                                        </p:cTn>
                                        <p:tgtEl>
                                          <p:spTgt spid="6">
                                            <p:txEl>
                                              <p:pRg st="18" end="18"/>
                                            </p:txEl>
                                          </p:spTgt>
                                        </p:tgtEl>
                                        <p:attrNameLst>
                                          <p:attrName>style.visibility</p:attrName>
                                        </p:attrNameLst>
                                      </p:cBhvr>
                                      <p:to>
                                        <p:strVal val="visible"/>
                                      </p:to>
                                    </p:set>
                                    <p:animEffect transition="in" filter="fade">
                                      <p:cBhvr>
                                        <p:cTn id="78" dur="100"/>
                                        <p:tgtEl>
                                          <p:spTgt spid="6">
                                            <p:txEl>
                                              <p:pRg st="18" end="18"/>
                                            </p:txEl>
                                          </p:spTgt>
                                        </p:tgtEl>
                                      </p:cBhvr>
                                    </p:animEffect>
                                  </p:childTnLst>
                                </p:cTn>
                              </p:par>
                            </p:childTnLst>
                          </p:cTn>
                        </p:par>
                        <p:par>
                          <p:cTn id="79" fill="hold">
                            <p:stCondLst>
                              <p:cond delay="4600"/>
                            </p:stCondLst>
                            <p:childTnLst>
                              <p:par>
                                <p:cTn id="80" presetID="10" presetClass="entr" presetSubtype="0" fill="hold" grpId="0" nodeType="afterEffect">
                                  <p:stCondLst>
                                    <p:cond delay="0"/>
                                  </p:stCondLst>
                                  <p:childTnLst>
                                    <p:set>
                                      <p:cBhvr>
                                        <p:cTn id="81" dur="1" fill="hold">
                                          <p:stCondLst>
                                            <p:cond delay="0"/>
                                          </p:stCondLst>
                                        </p:cTn>
                                        <p:tgtEl>
                                          <p:spTgt spid="6">
                                            <p:txEl>
                                              <p:pRg st="19" end="19"/>
                                            </p:txEl>
                                          </p:spTgt>
                                        </p:tgtEl>
                                        <p:attrNameLst>
                                          <p:attrName>style.visibility</p:attrName>
                                        </p:attrNameLst>
                                      </p:cBhvr>
                                      <p:to>
                                        <p:strVal val="visible"/>
                                      </p:to>
                                    </p:set>
                                    <p:animEffect transition="in" filter="fade">
                                      <p:cBhvr>
                                        <p:cTn id="82" dur="100"/>
                                        <p:tgtEl>
                                          <p:spTgt spid="6">
                                            <p:txEl>
                                              <p:pRg st="19" end="19"/>
                                            </p:txEl>
                                          </p:spTgt>
                                        </p:tgtEl>
                                      </p:cBhvr>
                                    </p:animEffect>
                                  </p:childTnLst>
                                </p:cTn>
                              </p:par>
                            </p:childTnLst>
                          </p:cTn>
                        </p:par>
                        <p:par>
                          <p:cTn id="83" fill="hold">
                            <p:stCondLst>
                              <p:cond delay="4700"/>
                            </p:stCondLst>
                            <p:childTnLst>
                              <p:par>
                                <p:cTn id="84" presetID="10" presetClass="entr" presetSubtype="0" fill="hold" grpId="0" nodeType="afterEffect">
                                  <p:stCondLst>
                                    <p:cond delay="0"/>
                                  </p:stCondLst>
                                  <p:childTnLst>
                                    <p:set>
                                      <p:cBhvr>
                                        <p:cTn id="85" dur="1" fill="hold">
                                          <p:stCondLst>
                                            <p:cond delay="0"/>
                                          </p:stCondLst>
                                        </p:cTn>
                                        <p:tgtEl>
                                          <p:spTgt spid="6">
                                            <p:txEl>
                                              <p:pRg st="20" end="20"/>
                                            </p:txEl>
                                          </p:spTgt>
                                        </p:tgtEl>
                                        <p:attrNameLst>
                                          <p:attrName>style.visibility</p:attrName>
                                        </p:attrNameLst>
                                      </p:cBhvr>
                                      <p:to>
                                        <p:strVal val="visible"/>
                                      </p:to>
                                    </p:set>
                                    <p:animEffect transition="in" filter="fade">
                                      <p:cBhvr>
                                        <p:cTn id="86" dur="100"/>
                                        <p:tgtEl>
                                          <p:spTgt spid="6">
                                            <p:txEl>
                                              <p:pRg st="20" end="20"/>
                                            </p:txEl>
                                          </p:spTgt>
                                        </p:tgtEl>
                                      </p:cBhvr>
                                    </p:animEffect>
                                  </p:childTnLst>
                                </p:cTn>
                              </p:par>
                            </p:childTnLst>
                          </p:cTn>
                        </p:par>
                        <p:par>
                          <p:cTn id="87" fill="hold">
                            <p:stCondLst>
                              <p:cond delay="4800"/>
                            </p:stCondLst>
                            <p:childTnLst>
                              <p:par>
                                <p:cTn id="88" presetID="10" presetClass="entr" presetSubtype="0" fill="hold" grpId="0" nodeType="afterEffect">
                                  <p:stCondLst>
                                    <p:cond delay="0"/>
                                  </p:stCondLst>
                                  <p:childTnLst>
                                    <p:set>
                                      <p:cBhvr>
                                        <p:cTn id="89" dur="1" fill="hold">
                                          <p:stCondLst>
                                            <p:cond delay="0"/>
                                          </p:stCondLst>
                                        </p:cTn>
                                        <p:tgtEl>
                                          <p:spTgt spid="6">
                                            <p:txEl>
                                              <p:pRg st="21" end="21"/>
                                            </p:txEl>
                                          </p:spTgt>
                                        </p:tgtEl>
                                        <p:attrNameLst>
                                          <p:attrName>style.visibility</p:attrName>
                                        </p:attrNameLst>
                                      </p:cBhvr>
                                      <p:to>
                                        <p:strVal val="visible"/>
                                      </p:to>
                                    </p:set>
                                    <p:animEffect transition="in" filter="fade">
                                      <p:cBhvr>
                                        <p:cTn id="90" dur="100"/>
                                        <p:tgtEl>
                                          <p:spTgt spid="6">
                                            <p:txEl>
                                              <p:pRg st="21" end="21"/>
                                            </p:txEl>
                                          </p:spTgt>
                                        </p:tgtEl>
                                      </p:cBhvr>
                                    </p:animEffect>
                                  </p:childTnLst>
                                </p:cTn>
                              </p:par>
                            </p:childTnLst>
                          </p:cTn>
                        </p:par>
                        <p:par>
                          <p:cTn id="91" fill="hold">
                            <p:stCondLst>
                              <p:cond delay="4900"/>
                            </p:stCondLst>
                            <p:childTnLst>
                              <p:par>
                                <p:cTn id="92" presetID="10" presetClass="entr" presetSubtype="0" fill="hold" grpId="0" nodeType="afterEffect">
                                  <p:stCondLst>
                                    <p:cond delay="0"/>
                                  </p:stCondLst>
                                  <p:childTnLst>
                                    <p:set>
                                      <p:cBhvr>
                                        <p:cTn id="93" dur="1" fill="hold">
                                          <p:stCondLst>
                                            <p:cond delay="0"/>
                                          </p:stCondLst>
                                        </p:cTn>
                                        <p:tgtEl>
                                          <p:spTgt spid="6">
                                            <p:txEl>
                                              <p:pRg st="22" end="22"/>
                                            </p:txEl>
                                          </p:spTgt>
                                        </p:tgtEl>
                                        <p:attrNameLst>
                                          <p:attrName>style.visibility</p:attrName>
                                        </p:attrNameLst>
                                      </p:cBhvr>
                                      <p:to>
                                        <p:strVal val="visible"/>
                                      </p:to>
                                    </p:set>
                                    <p:animEffect transition="in" filter="fade">
                                      <p:cBhvr>
                                        <p:cTn id="94" dur="100"/>
                                        <p:tgtEl>
                                          <p:spTgt spid="6">
                                            <p:txEl>
                                              <p:pRg st="22" end="22"/>
                                            </p:txEl>
                                          </p:spTgt>
                                        </p:tgtEl>
                                      </p:cBhvr>
                                    </p:animEffect>
                                  </p:childTnLst>
                                </p:cTn>
                              </p:par>
                            </p:childTnLst>
                          </p:cTn>
                        </p:par>
                        <p:par>
                          <p:cTn id="95" fill="hold">
                            <p:stCondLst>
                              <p:cond delay="5000"/>
                            </p:stCondLst>
                            <p:childTnLst>
                              <p:par>
                                <p:cTn id="96" presetID="10" presetClass="entr" presetSubtype="0" fill="hold" grpId="0" nodeType="afterEffect">
                                  <p:stCondLst>
                                    <p:cond delay="0"/>
                                  </p:stCondLst>
                                  <p:childTnLst>
                                    <p:set>
                                      <p:cBhvr>
                                        <p:cTn id="97" dur="1" fill="hold">
                                          <p:stCondLst>
                                            <p:cond delay="0"/>
                                          </p:stCondLst>
                                        </p:cTn>
                                        <p:tgtEl>
                                          <p:spTgt spid="6">
                                            <p:txEl>
                                              <p:pRg st="23" end="23"/>
                                            </p:txEl>
                                          </p:spTgt>
                                        </p:tgtEl>
                                        <p:attrNameLst>
                                          <p:attrName>style.visibility</p:attrName>
                                        </p:attrNameLst>
                                      </p:cBhvr>
                                      <p:to>
                                        <p:strVal val="visible"/>
                                      </p:to>
                                    </p:set>
                                    <p:animEffect transition="in" filter="fade">
                                      <p:cBhvr>
                                        <p:cTn id="98" dur="100"/>
                                        <p:tgtEl>
                                          <p:spTgt spid="6">
                                            <p:txEl>
                                              <p:pRg st="23" end="23"/>
                                            </p:txEl>
                                          </p:spTgt>
                                        </p:tgtEl>
                                      </p:cBhvr>
                                    </p:animEffect>
                                  </p:childTnLst>
                                </p:cTn>
                              </p:par>
                            </p:childTnLst>
                          </p:cTn>
                        </p:par>
                        <p:par>
                          <p:cTn id="99" fill="hold">
                            <p:stCondLst>
                              <p:cond delay="5100"/>
                            </p:stCondLst>
                            <p:childTnLst>
                              <p:par>
                                <p:cTn id="100" presetID="10" presetClass="entr" presetSubtype="0" fill="hold" grpId="0" nodeType="afterEffect">
                                  <p:stCondLst>
                                    <p:cond delay="0"/>
                                  </p:stCondLst>
                                  <p:childTnLst>
                                    <p:set>
                                      <p:cBhvr>
                                        <p:cTn id="101" dur="1" fill="hold">
                                          <p:stCondLst>
                                            <p:cond delay="0"/>
                                          </p:stCondLst>
                                        </p:cTn>
                                        <p:tgtEl>
                                          <p:spTgt spid="6">
                                            <p:txEl>
                                              <p:pRg st="24" end="24"/>
                                            </p:txEl>
                                          </p:spTgt>
                                        </p:tgtEl>
                                        <p:attrNameLst>
                                          <p:attrName>style.visibility</p:attrName>
                                        </p:attrNameLst>
                                      </p:cBhvr>
                                      <p:to>
                                        <p:strVal val="visible"/>
                                      </p:to>
                                    </p:set>
                                    <p:animEffect transition="in" filter="fade">
                                      <p:cBhvr>
                                        <p:cTn id="102" dur="100"/>
                                        <p:tgtEl>
                                          <p:spTgt spid="6">
                                            <p:txEl>
                                              <p:pRg st="24" end="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utoUpdateAnimBg="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0000CC"/>
      </a:hlink>
      <a:folHlink>
        <a:srgbClr val="0000C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olidFill>
            <a:srgbClr val="FF0000"/>
          </a:solidFill>
        </a:ln>
        <a:effectLst/>
      </a:spPr>
      <a:bodyPr rtlCol="0" anchor="ctr"/>
      <a:lstStyle>
        <a:defPPr algn="ctr">
          <a:defRPr b="1"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38100">
          <a:solidFill>
            <a:srgbClr val="FF0000"/>
          </a:solidFill>
          <a:tailEnd type="triangle" w="lg" len="med"/>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1"/>
        </a:solidFill>
        <a:ln w="38100">
          <a:solidFill>
            <a:srgbClr val="FF0000"/>
          </a:solidFill>
        </a:ln>
      </a:spPr>
      <a:bodyPr wrap="square" rtlCol="0">
        <a:spAutoFit/>
      </a:bodyPr>
      <a:lstStyle>
        <a:defPPr algn="ctr">
          <a:defRPr dirty="0" smtClean="0">
            <a:latin typeface="Arial Black" panose="020B0A040201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151698</TotalTime>
  <Words>5825</Words>
  <Application>Microsoft Office PowerPoint</Application>
  <PresentationFormat>On-screen Show (4:3)</PresentationFormat>
  <Paragraphs>819</Paragraphs>
  <Slides>91</Slides>
  <Notes>3</Notes>
  <HiddenSlides>0</HiddenSlides>
  <MMClips>3</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"Black Arts" Index Maintenance #2</vt:lpstr>
      <vt:lpstr>"Black Arts"   Index Maintenance #2</vt:lpstr>
      <vt:lpstr>Your Speaker – Jeff Moden</vt:lpstr>
      <vt:lpstr>Special Thanks and Acknowledgement</vt:lpstr>
      <vt:lpstr>Introduction</vt:lpstr>
      <vt:lpstr>Pre-Requisites</vt:lpstr>
      <vt:lpstr>In Session #1</vt:lpstr>
      <vt:lpstr>In Session #1</vt:lpstr>
      <vt:lpstr>Goals for Session #2</vt:lpstr>
      <vt:lpstr>Low Threshold Rebuilds</vt:lpstr>
      <vt:lpstr>Low Threshold Rebuilds Daily 80 Random GUID/Evenly Distributed</vt:lpstr>
      <vt:lpstr>Low Threshold Rebuilds 70-80-90  Random GUID/Evenly Distributed</vt:lpstr>
      <vt:lpstr>LTDD_FF080 Before and After Rebuild</vt:lpstr>
      <vt:lpstr>How do we achieve such a miracle? (Repeat)</vt:lpstr>
      <vt:lpstr>The Hard Part Is…</vt:lpstr>
      <vt:lpstr>Insert "Patterns"</vt:lpstr>
      <vt:lpstr>Importance of the "Insert Pattern"</vt:lpstr>
      <vt:lpstr>"Patterns" of Inserts to Indexes</vt:lpstr>
      <vt:lpstr>Static/Mostly Static</vt:lpstr>
      <vt:lpstr>Static/Mostly Static Indexes</vt:lpstr>
      <vt:lpstr> "Append Only" Indexes</vt:lpstr>
      <vt:lpstr>"Append Only" Clustered Index</vt:lpstr>
      <vt:lpstr>"Append Only" Indexes</vt:lpstr>
      <vt:lpstr>"Siloed" Indexes</vt:lpstr>
      <vt:lpstr>Introduction to "Siloed" Indexes</vt:lpstr>
      <vt:lpstr>"Random Siloed" Indexes</vt:lpstr>
      <vt:lpstr>"Random Silo" Index</vt:lpstr>
      <vt:lpstr>Non-Clustered After Rebuild 80% Fill Factor</vt:lpstr>
      <vt:lpstr>RBAR Populated Silos (600 K Out of Order Rows Added )</vt:lpstr>
      <vt:lpstr>Here's What REORGANIZE Does</vt:lpstr>
      <vt:lpstr>Here's What Rebuild Does</vt:lpstr>
      <vt:lpstr>Add 10K Out-of-Order Rows at a Time</vt:lpstr>
      <vt:lpstr>Add 10K Out-of-Order Rows at a Time</vt:lpstr>
      <vt:lpstr>Add 10K Out-of-Order Rows at a Time</vt:lpstr>
      <vt:lpstr>Add 10K Out-of-Order Rows at a Time</vt:lpstr>
      <vt:lpstr>Add 10K Out-of-Order Rows at a Time</vt:lpstr>
      <vt:lpstr>Add 10K Out-of-Order Rows at a Time</vt:lpstr>
      <vt:lpstr>Add 10K Out-of-Order Rows at a Time </vt:lpstr>
      <vt:lpstr>If the Insert Pattern Never Changes… (Tough Decision)</vt:lpstr>
      <vt:lpstr>If we were to REORGANIZE…</vt:lpstr>
      <vt:lpstr>Secondary Batch Insert of Sequential Values </vt:lpstr>
      <vt:lpstr>"Sequential Siloed" Indexes</vt:lpstr>
      <vt:lpstr>"Sequential Siloed" Index</vt:lpstr>
      <vt:lpstr>What's This?</vt:lpstr>
      <vt:lpstr>Another "Sequential Silo" Index</vt:lpstr>
      <vt:lpstr>Another "Sequential Silo" Index</vt:lpstr>
      <vt:lpstr>"Unknown" Indexes</vt:lpstr>
      <vt:lpstr>"Unknown" Indexes</vt:lpstr>
      <vt:lpstr>What to do with Low Page Density "Unknown Indexes" </vt:lpstr>
      <vt:lpstr>"ExpAnsive" Updates</vt:lpstr>
      <vt:lpstr>Effect of ExpAnsive Updates on "Append Only" Indexes</vt:lpstr>
      <vt:lpstr>After REORGANIZE</vt:lpstr>
      <vt:lpstr>Cost of REORGANIZE</vt:lpstr>
      <vt:lpstr>Cost of REBUILD</vt:lpstr>
      <vt:lpstr>Effect of ExpAnsive Updates on "Append Only" Indexes </vt:lpstr>
      <vt:lpstr>Siloed/ExpAnsive Updates</vt:lpstr>
      <vt:lpstr>Effect of ExpAnsive Updates on "Siloed" Indexes (Over just 4 days) </vt:lpstr>
      <vt:lpstr>The Bottom Line…</vt:lpstr>
      <vt:lpstr>Rules Started Forming</vt:lpstr>
      <vt:lpstr>My First Realization</vt:lpstr>
      <vt:lpstr>When to Use REORGANIZE</vt:lpstr>
      <vt:lpstr>Effect of In-Row LOBs (XML Column, in this case)</vt:lpstr>
      <vt:lpstr>Now, all you have to do is…</vt:lpstr>
      <vt:lpstr>… and so does this guy</vt:lpstr>
      <vt:lpstr>Stop the Bleeding</vt:lpstr>
      <vt:lpstr>Remember the 3 Goals</vt:lpstr>
      <vt:lpstr>Let the Big Problems Identify Themselves!</vt:lpstr>
      <vt:lpstr>Assign Fill Factors and  Follow a REBUILD Plan</vt:lpstr>
      <vt:lpstr>In the "Extras"</vt:lpstr>
      <vt:lpstr>Q’n’A</vt:lpstr>
      <vt:lpstr>"Black Arts" Index Maintenance #2</vt:lpstr>
      <vt:lpstr>EXTRAS!!!</vt:lpstr>
      <vt:lpstr>Fixing "ExpAnsive" Updates</vt:lpstr>
      <vt:lpstr>… A really BIG hammer!</vt:lpstr>
      <vt:lpstr>Ok…  Little hammers for little nails</vt:lpstr>
      <vt:lpstr>An Expansive Update Solved by Some Good Luck</vt:lpstr>
      <vt:lpstr>A Bigger Hammer, Partitioning</vt:lpstr>
      <vt:lpstr>Going Hammerless</vt:lpstr>
      <vt:lpstr>The "Best" Hammer…</vt:lpstr>
      <vt:lpstr>One way to check for Expansive Updates</vt:lpstr>
      <vt:lpstr>Removing the Nail</vt:lpstr>
      <vt:lpstr>How to Create or Rebuild Large Indexes</vt:lpstr>
      <vt:lpstr>For Non-Clustered Indexes (NCI)</vt:lpstr>
      <vt:lpstr>For Clustered Indexes (CI) and NCIs That Cannot Be Disabled</vt:lpstr>
      <vt:lpstr>For Clustered Indexes (CI) and NCIs That Cannot Be Disabled (cont.)</vt:lpstr>
      <vt:lpstr>Don't Wait for Page Splits to Happen</vt:lpstr>
      <vt:lpstr>References</vt:lpstr>
      <vt:lpstr>References Basics of Indexes</vt:lpstr>
      <vt:lpstr>References Performance of Indexes</vt:lpstr>
      <vt:lpstr>References Index Maintenance</vt:lpstr>
      <vt:lpstr>More and Suggested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Rich Blue SQL Saturday Power Point Master</dc:title>
  <dc:subject>SQL Saturday Master</dc:subject>
  <dc:creator>Jeff Moden</dc:creator>
  <cp:lastModifiedBy>Jeff Moden</cp:lastModifiedBy>
  <cp:revision>1201</cp:revision>
  <dcterms:created xsi:type="dcterms:W3CDTF">2011-08-19T20:30:49Z</dcterms:created>
  <dcterms:modified xsi:type="dcterms:W3CDTF">2019-04-06T12:27:37Z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er Name">
    <vt:lpwstr>Jeff Moden</vt:lpwstr>
  </property>
  <property fmtid="{D5CDD505-2E9C-101B-9397-08002B2CF9AE}" pid="3" name="Session Title">
    <vt:lpwstr>Put Session Title Here via Custom Properties</vt:lpwstr>
  </property>
  <property fmtid="{D5CDD505-2E9C-101B-9397-08002B2CF9AE}" pid="4" name="Session Subtitle">
    <vt:lpwstr>Put Session Subtitle Here via Custom Properies</vt:lpwstr>
  </property>
</Properties>
</file>

<file path=userCustomization/customUI.xml><?xml version="1.0" encoding="utf-8"?>
<mso:customUI xmlns:doc="http://schemas.microsoft.com/office/2006/01/customui/currentDocument" xmlns:mso="http://schemas.microsoft.com/office/2006/01/customui">
  <mso:ribbon>
    <mso:qat>
      <mso:documentControls>
        <mso:button idQ="doc:_Rich_Blue_SQL_Saturday_Power_Point_Master_03.pptm__PasteCodeToCodeSlide_1" visible="true" label="PasteCodeToCodeSlide" imageMso="EquationMatrixGallery" onAction="'Rich Blue SQL Saturday Power Point Master 03.pptm'!PasteCodeToCodeSlide"/>
      </mso:documentControls>
    </mso:qat>
  </mso:ribbon>
</mso:customUI>
</file>